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63" r:id="rId5"/>
    <p:sldId id="259" r:id="rId6"/>
    <p:sldId id="261" r:id="rId7"/>
    <p:sldId id="264" r:id="rId8"/>
    <p:sldId id="266" r:id="rId9"/>
    <p:sldId id="267" r:id="rId10"/>
    <p:sldId id="265" r:id="rId11"/>
    <p:sldId id="268" r:id="rId12"/>
    <p:sldId id="269" r:id="rId13"/>
    <p:sldId id="270" r:id="rId14"/>
    <p:sldId id="271" r:id="rId15"/>
    <p:sldId id="272" r:id="rId16"/>
    <p:sldId id="273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00.png>
</file>

<file path=ppt/media/image11.png>
</file>

<file path=ppt/media/image11.tmp>
</file>

<file path=ppt/media/image110.png>
</file>

<file path=ppt/media/image12.png>
</file>

<file path=ppt/media/image12.tmp>
</file>

<file path=ppt/media/image13.png>
</file>

<file path=ppt/media/image13.tmp>
</file>

<file path=ppt/media/image14.png>
</file>

<file path=ppt/media/image14.tmp>
</file>

<file path=ppt/media/image15.png>
</file>

<file path=ppt/media/image15.tmp>
</file>

<file path=ppt/media/image16.png>
</file>

<file path=ppt/media/image16.tmp>
</file>

<file path=ppt/media/image17.png>
</file>

<file path=ppt/media/image17.tmp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3.png>
</file>

<file path=ppt/media/image30.png>
</file>

<file path=ppt/media/image31.png>
</file>

<file path=ppt/media/image32.png>
</file>

<file path=ppt/media/image33.png>
</file>

<file path=ppt/media/image35.png>
</file>

<file path=ppt/media/image36.png>
</file>

<file path=ppt/media/image37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50.png>
</file>

<file path=ppt/media/image6.png>
</file>

<file path=ppt/media/image60.pn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84130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936275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356212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3481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34867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57663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43697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98587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98260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6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13" Type="http://schemas.openxmlformats.org/officeDocument/2006/relationships/image" Target="../media/image14.png"/><Relationship Id="rId3" Type="http://schemas.openxmlformats.org/officeDocument/2006/relationships/image" Target="../media/image47.png"/><Relationship Id="rId7" Type="http://schemas.openxmlformats.org/officeDocument/2006/relationships/image" Target="../media/image80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0.png"/><Relationship Id="rId11" Type="http://schemas.openxmlformats.org/officeDocument/2006/relationships/image" Target="../media/image12.png"/><Relationship Id="rId5" Type="http://schemas.openxmlformats.org/officeDocument/2006/relationships/image" Target="../media/image60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openxmlformats.org/officeDocument/2006/relationships/image" Target="../media/image50.png"/><Relationship Id="rId9" Type="http://schemas.openxmlformats.org/officeDocument/2006/relationships/image" Target="../media/image100.png"/><Relationship Id="rId1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tmp"/><Relationship Id="rId11" Type="http://schemas.openxmlformats.org/officeDocument/2006/relationships/image" Target="../media/image31.png"/><Relationship Id="rId5" Type="http://schemas.openxmlformats.org/officeDocument/2006/relationships/image" Target="../media/image11.tmp"/><Relationship Id="rId10" Type="http://schemas.openxmlformats.org/officeDocument/2006/relationships/image" Target="../media/image14.tmp"/><Relationship Id="rId4" Type="http://schemas.openxmlformats.org/officeDocument/2006/relationships/image" Target="../media/image24.png"/><Relationship Id="rId9" Type="http://schemas.openxmlformats.org/officeDocument/2006/relationships/image" Target="../media/image13.tm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tmp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15.tmp"/><Relationship Id="rId9" Type="http://schemas.openxmlformats.org/officeDocument/2006/relationships/image" Target="../media/image17.tmp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en-US" altLang="ko" sz="2500" b="1" dirty="0">
                <a:solidFill>
                  <a:srgbClr val="19264B"/>
                </a:solidFill>
              </a:rPr>
              <a:t>Andrew ML </a:t>
            </a:r>
            <a:r>
              <a:rPr lang="ko" sz="2500" b="1" dirty="0">
                <a:solidFill>
                  <a:srgbClr val="19264B"/>
                </a:solidFill>
              </a:rPr>
              <a:t>스터디팀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</a:t>
            </a:r>
            <a:r>
              <a:rPr lang="en-US" altLang="ko" dirty="0">
                <a:solidFill>
                  <a:srgbClr val="19264B"/>
                </a:solidFill>
              </a:rPr>
              <a:t>5.02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</a:t>
            </a:r>
            <a:r>
              <a:rPr lang="en-US" altLang="ko" sz="1100" dirty="0">
                <a:solidFill>
                  <a:srgbClr val="19264B"/>
                </a:solidFill>
              </a:rPr>
              <a:t> </a:t>
            </a:r>
            <a:r>
              <a:rPr lang="ko-KR" altLang="en-US" sz="1100" dirty="0" err="1">
                <a:solidFill>
                  <a:srgbClr val="19264B"/>
                </a:solidFill>
              </a:rPr>
              <a:t>오규안</a:t>
            </a:r>
            <a:r>
              <a:rPr lang="en-US" altLang="ko-KR" sz="1100" dirty="0">
                <a:solidFill>
                  <a:srgbClr val="19264B"/>
                </a:solidFill>
              </a:rPr>
              <a:t>,</a:t>
            </a:r>
            <a:r>
              <a:rPr lang="ko-KR" altLang="en-US" sz="1100" dirty="0">
                <a:solidFill>
                  <a:srgbClr val="19264B"/>
                </a:solidFill>
              </a:rPr>
              <a:t> </a:t>
            </a:r>
            <a:r>
              <a:rPr lang="ko-KR" altLang="en-US" sz="1100" dirty="0" err="1">
                <a:solidFill>
                  <a:srgbClr val="19264B"/>
                </a:solidFill>
              </a:rPr>
              <a:t>고가연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/>
        </p:nvSpPr>
        <p:spPr>
          <a:xfrm>
            <a:off x="327307" y="262271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Multiple features (variables)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9D5A27E4-E5D7-1D56-9E74-86F65DC7D961}"/>
              </a:ext>
            </a:extLst>
          </p:cNvPr>
          <p:cNvCxnSpPr>
            <a:cxnSpLocks/>
          </p:cNvCxnSpPr>
          <p:nvPr/>
        </p:nvCxnSpPr>
        <p:spPr>
          <a:xfrm>
            <a:off x="1420587" y="1763485"/>
            <a:ext cx="658531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081C37F4-BB20-7C9E-F344-5530EC3F3542}"/>
              </a:ext>
            </a:extLst>
          </p:cNvPr>
          <p:cNvCxnSpPr>
            <a:cxnSpLocks/>
          </p:cNvCxnSpPr>
          <p:nvPr/>
        </p:nvCxnSpPr>
        <p:spPr>
          <a:xfrm>
            <a:off x="6645727" y="1217226"/>
            <a:ext cx="0" cy="191295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4753E0E-1404-0C47-F7C1-3AD29CAF30DA}"/>
              </a:ext>
            </a:extLst>
          </p:cNvPr>
          <p:cNvSpPr txBox="1"/>
          <p:nvPr/>
        </p:nvSpPr>
        <p:spPr>
          <a:xfrm>
            <a:off x="1497328" y="1228656"/>
            <a:ext cx="12578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Size in </a:t>
            </a:r>
          </a:p>
          <a:p>
            <a:pPr algn="ctr"/>
            <a:r>
              <a:rPr lang="en-US" altLang="ko-KR" dirty="0"/>
              <a:t>feet </a:t>
            </a:r>
            <a:r>
              <a:rPr lang="en-US" altLang="ko-KR" dirty="0" err="1"/>
              <a:t>squre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F0AC95-D2D9-5E89-A485-74E151C66EF6}"/>
              </a:ext>
            </a:extLst>
          </p:cNvPr>
          <p:cNvSpPr txBox="1"/>
          <p:nvPr/>
        </p:nvSpPr>
        <p:spPr>
          <a:xfrm>
            <a:off x="6822075" y="1220630"/>
            <a:ext cx="11838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Price ($) in </a:t>
            </a:r>
          </a:p>
          <a:p>
            <a:r>
              <a:rPr lang="en-US" altLang="ko-KR" dirty="0"/>
              <a:t>1000’s (y)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EF05CF96-C4F2-5CC4-4F78-33CF4A73ED8E}"/>
                  </a:ext>
                </a:extLst>
              </p:cNvPr>
              <p:cNvSpPr txBox="1"/>
              <p:nvPr/>
            </p:nvSpPr>
            <p:spPr>
              <a:xfrm>
                <a:off x="1586043" y="1874504"/>
                <a:ext cx="914393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/>
                  <a:t>2104</a:t>
                </a:r>
              </a:p>
              <a:p>
                <a:pPr algn="ctr"/>
                <a:r>
                  <a:rPr lang="en-US" altLang="ko-KR" dirty="0"/>
                  <a:t>1416</a:t>
                </a:r>
              </a:p>
              <a:p>
                <a:pPr algn="ctr"/>
                <a:r>
                  <a:rPr lang="en-US" altLang="ko-KR" dirty="0"/>
                  <a:t>1534</a:t>
                </a:r>
              </a:p>
              <a:p>
                <a:pPr algn="ctr"/>
                <a:r>
                  <a:rPr lang="en-US" altLang="ko-KR" dirty="0"/>
                  <a:t>852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i="1" smtClean="0"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EF05CF96-C4F2-5CC4-4F78-33CF4A73ED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6043" y="1874504"/>
                <a:ext cx="914393" cy="1169551"/>
              </a:xfrm>
              <a:prstGeom prst="rect">
                <a:avLst/>
              </a:prstGeom>
              <a:blipFill>
                <a:blip r:embed="rId3"/>
                <a:stretch>
                  <a:fillRect t="-52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52C2351-5D9D-2367-BAC1-3DCDE4C1522B}"/>
                  </a:ext>
                </a:extLst>
              </p:cNvPr>
              <p:cNvSpPr txBox="1"/>
              <p:nvPr/>
            </p:nvSpPr>
            <p:spPr>
              <a:xfrm>
                <a:off x="6863444" y="1873478"/>
                <a:ext cx="914393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/>
                  <a:t>400</a:t>
                </a:r>
              </a:p>
              <a:p>
                <a:pPr algn="ctr"/>
                <a:r>
                  <a:rPr lang="en-US" altLang="ko-KR" dirty="0"/>
                  <a:t>232</a:t>
                </a:r>
              </a:p>
              <a:p>
                <a:pPr algn="ctr"/>
                <a:r>
                  <a:rPr lang="en-US" altLang="ko-KR" dirty="0"/>
                  <a:t>315</a:t>
                </a:r>
              </a:p>
              <a:p>
                <a:pPr algn="ctr"/>
                <a:r>
                  <a:rPr lang="en-US" altLang="ko-KR" dirty="0"/>
                  <a:t>178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i="1" smtClean="0"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52C2351-5D9D-2367-BAC1-3DCDE4C152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3444" y="1873478"/>
                <a:ext cx="914393" cy="1169551"/>
              </a:xfrm>
              <a:prstGeom prst="rect">
                <a:avLst/>
              </a:prstGeom>
              <a:blipFill>
                <a:blip r:embed="rId4"/>
                <a:stretch>
                  <a:fillRect t="-52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5B9DA5B-7EB9-1494-5B11-BE91DF831089}"/>
              </a:ext>
            </a:extLst>
          </p:cNvPr>
          <p:cNvCxnSpPr>
            <a:cxnSpLocks/>
          </p:cNvCxnSpPr>
          <p:nvPr/>
        </p:nvCxnSpPr>
        <p:spPr>
          <a:xfrm>
            <a:off x="5269771" y="1199807"/>
            <a:ext cx="0" cy="191295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3861BBF-366A-F88B-0215-84A8D88568CC}"/>
              </a:ext>
            </a:extLst>
          </p:cNvPr>
          <p:cNvCxnSpPr>
            <a:cxnSpLocks/>
          </p:cNvCxnSpPr>
          <p:nvPr/>
        </p:nvCxnSpPr>
        <p:spPr>
          <a:xfrm>
            <a:off x="3919942" y="1221578"/>
            <a:ext cx="0" cy="191295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D148F18-2235-F59F-78F0-964BAE20491C}"/>
              </a:ext>
            </a:extLst>
          </p:cNvPr>
          <p:cNvCxnSpPr>
            <a:cxnSpLocks/>
          </p:cNvCxnSpPr>
          <p:nvPr/>
        </p:nvCxnSpPr>
        <p:spPr>
          <a:xfrm>
            <a:off x="2752992" y="1217223"/>
            <a:ext cx="0" cy="191295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F4FE4B1-7575-5C3B-5DBE-BC9E8ECE9090}"/>
              </a:ext>
            </a:extLst>
          </p:cNvPr>
          <p:cNvSpPr txBox="1"/>
          <p:nvPr/>
        </p:nvSpPr>
        <p:spPr>
          <a:xfrm>
            <a:off x="2694754" y="1237363"/>
            <a:ext cx="12578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Number of </a:t>
            </a:r>
          </a:p>
          <a:p>
            <a:pPr algn="ctr"/>
            <a:r>
              <a:rPr lang="en-US" altLang="ko-KR" dirty="0"/>
              <a:t>rooms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85B2B4-008B-02D0-12C3-F51F0ED570E8}"/>
              </a:ext>
            </a:extLst>
          </p:cNvPr>
          <p:cNvSpPr txBox="1"/>
          <p:nvPr/>
        </p:nvSpPr>
        <p:spPr>
          <a:xfrm>
            <a:off x="3974920" y="1211237"/>
            <a:ext cx="12578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Number of </a:t>
            </a:r>
          </a:p>
          <a:p>
            <a:pPr algn="ctr"/>
            <a:r>
              <a:rPr lang="en-US" altLang="ko-KR" dirty="0"/>
              <a:t>floors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27754C-59BC-092A-542D-2AB46C2873FF}"/>
              </a:ext>
            </a:extLst>
          </p:cNvPr>
          <p:cNvSpPr txBox="1"/>
          <p:nvPr/>
        </p:nvSpPr>
        <p:spPr>
          <a:xfrm>
            <a:off x="5320935" y="1237363"/>
            <a:ext cx="12578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Age of home</a:t>
            </a:r>
          </a:p>
          <a:p>
            <a:pPr algn="ctr"/>
            <a:r>
              <a:rPr lang="en-US" altLang="ko-KR" dirty="0"/>
              <a:t>In years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E12C171-FCEF-F0D2-756F-A97E13071005}"/>
                  </a:ext>
                </a:extLst>
              </p:cNvPr>
              <p:cNvSpPr txBox="1"/>
              <p:nvPr/>
            </p:nvSpPr>
            <p:spPr>
              <a:xfrm>
                <a:off x="2836265" y="1873478"/>
                <a:ext cx="914393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/>
                  <a:t>5</a:t>
                </a:r>
              </a:p>
              <a:p>
                <a:pPr algn="ctr"/>
                <a:r>
                  <a:rPr lang="en-US" altLang="ko-KR" dirty="0"/>
                  <a:t>3</a:t>
                </a:r>
              </a:p>
              <a:p>
                <a:pPr algn="ctr"/>
                <a:r>
                  <a:rPr lang="en-US" altLang="ko-KR" dirty="0"/>
                  <a:t>3</a:t>
                </a:r>
              </a:p>
              <a:p>
                <a:pPr algn="ctr"/>
                <a:r>
                  <a:rPr lang="en-US" altLang="ko-KR" dirty="0"/>
                  <a:t>2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i="1" smtClean="0"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E12C171-FCEF-F0D2-756F-A97E130710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36265" y="1873478"/>
                <a:ext cx="914393" cy="1169551"/>
              </a:xfrm>
              <a:prstGeom prst="rect">
                <a:avLst/>
              </a:prstGeom>
              <a:blipFill>
                <a:blip r:embed="rId5"/>
                <a:stretch>
                  <a:fillRect t="-52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6BA7864-5988-7039-30E0-C53E2DEE1444}"/>
                  </a:ext>
                </a:extLst>
              </p:cNvPr>
              <p:cNvSpPr txBox="1"/>
              <p:nvPr/>
            </p:nvSpPr>
            <p:spPr>
              <a:xfrm>
                <a:off x="4137660" y="1833029"/>
                <a:ext cx="914393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/>
                  <a:t>1</a:t>
                </a:r>
              </a:p>
              <a:p>
                <a:pPr algn="ctr"/>
                <a:r>
                  <a:rPr lang="en-US" altLang="ko-KR" dirty="0"/>
                  <a:t>2</a:t>
                </a:r>
              </a:p>
              <a:p>
                <a:pPr algn="ctr"/>
                <a:r>
                  <a:rPr lang="en-US" altLang="ko-KR" dirty="0"/>
                  <a:t>2</a:t>
                </a:r>
              </a:p>
              <a:p>
                <a:pPr algn="ctr"/>
                <a:r>
                  <a:rPr lang="en-US" altLang="ko-KR" dirty="0"/>
                  <a:t>1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i="1" smtClean="0"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6BA7864-5988-7039-30E0-C53E2DEE14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7660" y="1833029"/>
                <a:ext cx="914393" cy="1169551"/>
              </a:xfrm>
              <a:prstGeom prst="rect">
                <a:avLst/>
              </a:prstGeom>
              <a:blipFill>
                <a:blip r:embed="rId6"/>
                <a:stretch>
                  <a:fillRect t="-104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F028A03-ABB7-BE7E-2086-3D082E978004}"/>
                  </a:ext>
                </a:extLst>
              </p:cNvPr>
              <p:cNvSpPr txBox="1"/>
              <p:nvPr/>
            </p:nvSpPr>
            <p:spPr>
              <a:xfrm>
                <a:off x="5533001" y="1873478"/>
                <a:ext cx="914393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/>
                  <a:t>45</a:t>
                </a:r>
              </a:p>
              <a:p>
                <a:pPr algn="ctr"/>
                <a:r>
                  <a:rPr lang="en-US" altLang="ko-KR" dirty="0"/>
                  <a:t>40</a:t>
                </a:r>
              </a:p>
              <a:p>
                <a:pPr algn="ctr"/>
                <a:r>
                  <a:rPr lang="en-US" altLang="ko-KR" dirty="0"/>
                  <a:t>30</a:t>
                </a:r>
              </a:p>
              <a:p>
                <a:pPr algn="ctr"/>
                <a:r>
                  <a:rPr lang="en-US" altLang="ko-KR" dirty="0"/>
                  <a:t>36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i="1" smtClean="0"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F028A03-ABB7-BE7E-2086-3D082E9780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33001" y="1873478"/>
                <a:ext cx="914393" cy="1169551"/>
              </a:xfrm>
              <a:prstGeom prst="rect">
                <a:avLst/>
              </a:prstGeom>
              <a:blipFill>
                <a:blip r:embed="rId7"/>
                <a:stretch>
                  <a:fillRect t="-52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BAB087B-EFED-27A1-0C3C-AECDB2060483}"/>
                  </a:ext>
                </a:extLst>
              </p:cNvPr>
              <p:cNvSpPr txBox="1"/>
              <p:nvPr/>
            </p:nvSpPr>
            <p:spPr>
              <a:xfrm>
                <a:off x="1801045" y="906365"/>
                <a:ext cx="74621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ko-KR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ko-KR" altLang="en-US" dirty="0">
                  <a:solidFill>
                    <a:srgbClr val="FFC000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BAB087B-EFED-27A1-0C3C-AECDB20604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1045" y="906365"/>
                <a:ext cx="746214" cy="30777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B46EFF81-F97E-802C-E747-D52CA0E37860}"/>
                  </a:ext>
                </a:extLst>
              </p:cNvPr>
              <p:cNvSpPr txBox="1"/>
              <p:nvPr/>
            </p:nvSpPr>
            <p:spPr>
              <a:xfrm>
                <a:off x="3004444" y="864533"/>
                <a:ext cx="74621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ko-KR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ko-KR" altLang="en-US" dirty="0">
                  <a:solidFill>
                    <a:srgbClr val="FFC000"/>
                  </a:solidFill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B46EFF81-F97E-802C-E747-D52CA0E378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4444" y="864533"/>
                <a:ext cx="746214" cy="307777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5F4C4A16-209E-5AF1-19F9-2D50D6F17A4C}"/>
                  </a:ext>
                </a:extLst>
              </p:cNvPr>
              <p:cNvSpPr txBox="1"/>
              <p:nvPr/>
            </p:nvSpPr>
            <p:spPr>
              <a:xfrm>
                <a:off x="4285453" y="862295"/>
                <a:ext cx="74621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ko-KR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ko-KR" altLang="en-US" dirty="0">
                  <a:solidFill>
                    <a:srgbClr val="FFC000"/>
                  </a:solidFill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5F4C4A16-209E-5AF1-19F9-2D50D6F17A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5453" y="862295"/>
                <a:ext cx="746214" cy="30777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11E7C9B-898E-10F8-3A1C-E973762277B6}"/>
                  </a:ext>
                </a:extLst>
              </p:cNvPr>
              <p:cNvSpPr txBox="1"/>
              <p:nvPr/>
            </p:nvSpPr>
            <p:spPr>
              <a:xfrm>
                <a:off x="5591995" y="862295"/>
                <a:ext cx="74621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ko-KR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ko-KR" altLang="en-US" dirty="0">
                  <a:solidFill>
                    <a:srgbClr val="FFC000"/>
                  </a:solidFill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11E7C9B-898E-10F8-3A1C-E973762277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1995" y="862295"/>
                <a:ext cx="746214" cy="307777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1FA20CD5-35FE-20C8-9E70-7046028A82E3}"/>
                  </a:ext>
                </a:extLst>
              </p:cNvPr>
              <p:cNvSpPr txBox="1"/>
              <p:nvPr/>
            </p:nvSpPr>
            <p:spPr>
              <a:xfrm>
                <a:off x="1420587" y="3444741"/>
                <a:ext cx="2330070" cy="3338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ko-KR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  <m:sup>
                        <m:r>
                          <a:rPr lang="en-US" altLang="ko-KR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𝑡h</m:t>
                        </m:r>
                      </m:sup>
                    </m:sSup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feature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1FA20CD5-35FE-20C8-9E70-7046028A82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0587" y="3444741"/>
                <a:ext cx="2330070" cy="333809"/>
              </a:xfrm>
              <a:prstGeom prst="rect">
                <a:avLst/>
              </a:prstGeom>
              <a:blipFill>
                <a:blip r:embed="rId12"/>
                <a:stretch>
                  <a:fillRect t="-1818" b="-1272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TextBox 24">
            <a:extLst>
              <a:ext uri="{FF2B5EF4-FFF2-40B4-BE49-F238E27FC236}">
                <a16:creationId xmlns:a16="http://schemas.microsoft.com/office/drawing/2014/main" id="{63C878F2-7131-C5AB-1F4F-F304B44A1E9B}"/>
              </a:ext>
            </a:extLst>
          </p:cNvPr>
          <p:cNvSpPr txBox="1"/>
          <p:nvPr/>
        </p:nvSpPr>
        <p:spPr>
          <a:xfrm>
            <a:off x="1420587" y="3747939"/>
            <a:ext cx="23300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 = number of features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65C97BC-4763-DF2A-377A-19A07AD9EF28}"/>
                  </a:ext>
                </a:extLst>
              </p:cNvPr>
              <p:cNvSpPr txBox="1"/>
              <p:nvPr/>
            </p:nvSpPr>
            <p:spPr>
              <a:xfrm>
                <a:off x="1426020" y="4080208"/>
                <a:ext cx="3485614" cy="3166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⃗"/>
                            <m:ctrlPr>
                              <a:rPr lang="en-US" altLang="ko-KR" i="1" smtClean="0"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ko-KR" i="1"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p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features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p>
                        <m:r>
                          <a:rPr lang="en-US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𝑡h</m:t>
                        </m:r>
                      </m:sup>
                    </m:sSup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training example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65C97BC-4763-DF2A-377A-19A07AD9EF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6020" y="4080208"/>
                <a:ext cx="3485614" cy="316690"/>
              </a:xfrm>
              <a:prstGeom prst="rect">
                <a:avLst/>
              </a:prstGeom>
              <a:blipFill>
                <a:blip r:embed="rId13"/>
                <a:stretch>
                  <a:fillRect t="-5769" b="-2115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0D6C798-AFA1-5FD2-447B-78A244E6FF5C}"/>
                  </a:ext>
                </a:extLst>
              </p:cNvPr>
              <p:cNvSpPr txBox="1"/>
              <p:nvPr/>
            </p:nvSpPr>
            <p:spPr>
              <a:xfrm>
                <a:off x="1420587" y="4383039"/>
                <a:ext cx="3900348" cy="3908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value of feature </a:t>
                </a:r>
                <a:r>
                  <a:rPr lang="en-US" altLang="ko-KR" dirty="0">
                    <a:solidFill>
                      <a:srgbClr val="FFC000"/>
                    </a:solidFill>
                  </a:rPr>
                  <a:t>j</a:t>
                </a:r>
                <a:r>
                  <a:rPr lang="en-US" altLang="ko-KR" dirty="0"/>
                  <a:t>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p>
                        <m:r>
                          <a:rPr lang="en-US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𝑡h</m:t>
                        </m:r>
                      </m:sup>
                    </m:sSup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training example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0D6C798-AFA1-5FD2-447B-78A244E6FF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0587" y="4383039"/>
                <a:ext cx="3900348" cy="390876"/>
              </a:xfrm>
              <a:prstGeom prst="rect">
                <a:avLst/>
              </a:prstGeom>
              <a:blipFill>
                <a:blip r:embed="rId14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7E75C87-7C8E-E1D9-A5CF-57636BE86F91}"/>
                  </a:ext>
                </a:extLst>
              </p:cNvPr>
              <p:cNvSpPr txBox="1"/>
              <p:nvPr/>
            </p:nvSpPr>
            <p:spPr>
              <a:xfrm>
                <a:off x="5269770" y="3985697"/>
                <a:ext cx="2110733" cy="3169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⃗"/>
                              <m:ctrlPr>
                                <a:rPr lang="en-US" altLang="ko-KR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ko-KR" i="1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p>
                          <m:r>
                            <a:rPr lang="en-US" altLang="ko-KR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(2)</m:t>
                          </m:r>
                        </m:sup>
                      </m:sSup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=[1416  3  2  40]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7E75C87-7C8E-E1D9-A5CF-57636BE86F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9770" y="3985697"/>
                <a:ext cx="2110733" cy="316946"/>
              </a:xfrm>
              <a:prstGeom prst="rect">
                <a:avLst/>
              </a:prstGeom>
              <a:blipFill>
                <a:blip r:embed="rId15"/>
                <a:stretch>
                  <a:fillRect t="-5769" b="-961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166A692-602E-7545-D8E8-9915FB8D0662}"/>
                  </a:ext>
                </a:extLst>
              </p:cNvPr>
              <p:cNvSpPr txBox="1"/>
              <p:nvPr/>
            </p:nvSpPr>
            <p:spPr>
              <a:xfrm>
                <a:off x="5269770" y="4362752"/>
                <a:ext cx="1103813" cy="37112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ko-KR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ko-KR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altLang="ko-KR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(2)</m:t>
                          </m:r>
                        </m:sup>
                      </m:sSubSup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=2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166A692-602E-7545-D8E8-9915FB8D06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9770" y="4362752"/>
                <a:ext cx="1103813" cy="371127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920073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/>
        </p:nvSpPr>
        <p:spPr>
          <a:xfrm>
            <a:off x="327307" y="262271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Multiple features (variables)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16CF03B3-A8E2-D935-A179-EEAE0F8D8F03}"/>
              </a:ext>
            </a:extLst>
          </p:cNvPr>
          <p:cNvSpPr txBox="1"/>
          <p:nvPr/>
        </p:nvSpPr>
        <p:spPr>
          <a:xfrm>
            <a:off x="1440134" y="1273140"/>
            <a:ext cx="167286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One feature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4F4D11C-091E-92F5-8675-82AF50C5FB88}"/>
                  </a:ext>
                </a:extLst>
              </p:cNvPr>
              <p:cNvSpPr txBox="1"/>
              <p:nvPr/>
            </p:nvSpPr>
            <p:spPr>
              <a:xfrm>
                <a:off x="5306707" y="1383829"/>
                <a:ext cx="2114548" cy="3172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ko-KR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altLang="ko-KR" b="0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ko-KR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4F4D11C-091E-92F5-8675-82AF50C5FB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06707" y="1383829"/>
                <a:ext cx="2114548" cy="317203"/>
              </a:xfrm>
              <a:prstGeom prst="rect">
                <a:avLst/>
              </a:prstGeom>
              <a:blipFill>
                <a:blip r:embed="rId3"/>
                <a:stretch>
                  <a:fillRect b="-576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Google Shape;83;p16">
            <a:extLst>
              <a:ext uri="{FF2B5EF4-FFF2-40B4-BE49-F238E27FC236}">
                <a16:creationId xmlns:a16="http://schemas.microsoft.com/office/drawing/2014/main" id="{A42FF36E-A1DB-EEAC-82CA-409E47A4A869}"/>
              </a:ext>
            </a:extLst>
          </p:cNvPr>
          <p:cNvSpPr txBox="1"/>
          <p:nvPr/>
        </p:nvSpPr>
        <p:spPr>
          <a:xfrm>
            <a:off x="1275178" y="2033171"/>
            <a:ext cx="226485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Multiple features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3C64705-3C0D-6B45-532B-B57B3446840B}"/>
                  </a:ext>
                </a:extLst>
              </p:cNvPr>
              <p:cNvSpPr txBox="1"/>
              <p:nvPr/>
            </p:nvSpPr>
            <p:spPr>
              <a:xfrm>
                <a:off x="4898574" y="2143858"/>
                <a:ext cx="3367030" cy="327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ko-KR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ko-KR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altLang="ko-KR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ko-KR" dirty="0"/>
                  <a:t>+ </a:t>
                </a:r>
                <a14:m>
                  <m:oMath xmlns:m="http://schemas.openxmlformats.org/officeDocument/2006/math">
                    <m:r>
                      <a:rPr lang="en-US" altLang="ko-KR" i="1" smtClean="0"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r>
                  <a:rPr lang="en-US" altLang="ko-KR" dirty="0"/>
                  <a:t> 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US" altLang="ko-KR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ko-KR" b="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3C64705-3C0D-6B45-532B-B57B344684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8574" y="2143858"/>
                <a:ext cx="3367030" cy="327077"/>
              </a:xfrm>
              <a:prstGeom prst="rect">
                <a:avLst/>
              </a:prstGeom>
              <a:blipFill>
                <a:blip r:embed="rId4"/>
                <a:stretch>
                  <a:fillRect t="-3774" b="-1320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39F6EDF-B033-BB0B-F68F-3C99D731963A}"/>
                  </a:ext>
                </a:extLst>
              </p:cNvPr>
              <p:cNvSpPr txBox="1"/>
              <p:nvPr/>
            </p:nvSpPr>
            <p:spPr>
              <a:xfrm>
                <a:off x="4072811" y="2660247"/>
                <a:ext cx="3367030" cy="3188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acc>
                            <m:accPr>
                              <m:chr m:val="⃗"/>
                              <m:ctrlPr>
                                <a:rPr lang="en-US" altLang="ko-KR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ko-KR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</m:acc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⃗"/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⃗"/>
                          <m:ctrlPr>
                            <a:rPr lang="en-US" altLang="ko-KR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ko-KR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acc>
                      <m:r>
                        <a:rPr lang="en-US" altLang="ko-K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acc>
                        <m:accPr>
                          <m:chr m:val="⃗"/>
                          <m:ctrlPr>
                            <a:rPr lang="en-US" altLang="ko-KR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ko-KR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39F6EDF-B033-BB0B-F68F-3C99D73196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2811" y="2660247"/>
                <a:ext cx="3367030" cy="318805"/>
              </a:xfrm>
              <a:prstGeom prst="rect">
                <a:avLst/>
              </a:prstGeom>
              <a:blipFill>
                <a:blip r:embed="rId5"/>
                <a:stretch>
                  <a:fillRect t="-9434" b="-377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E0E157CC-E61A-A308-54F8-6E0537C29AD7}"/>
                  </a:ext>
                </a:extLst>
              </p:cNvPr>
              <p:cNvSpPr txBox="1"/>
              <p:nvPr/>
            </p:nvSpPr>
            <p:spPr>
              <a:xfrm>
                <a:off x="5258496" y="3120277"/>
                <a:ext cx="3485614" cy="3172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[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ko-KR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 dirty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ko-KR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 dirty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4, </m:t>
                        </m:r>
                      </m:sub>
                    </m:sSub>
                    <m:r>
                      <a:rPr lang="en-US" altLang="ko-KR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ko-KR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ko-KR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E0E157CC-E61A-A308-54F8-6E0537C29A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8496" y="3120277"/>
                <a:ext cx="3485614" cy="317203"/>
              </a:xfrm>
              <a:prstGeom prst="rect">
                <a:avLst/>
              </a:prstGeom>
              <a:blipFill>
                <a:blip r:embed="rId6"/>
                <a:stretch>
                  <a:fillRect t="-3846" b="-1538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FB8E941-4B4D-B97E-E777-BD6E56ABDAF8}"/>
                  </a:ext>
                </a:extLst>
              </p:cNvPr>
              <p:cNvSpPr txBox="1"/>
              <p:nvPr/>
            </p:nvSpPr>
            <p:spPr>
              <a:xfrm>
                <a:off x="5270682" y="3467053"/>
                <a:ext cx="3485614" cy="3172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[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ko-KR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ko-KR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4, </m:t>
                        </m:r>
                      </m:sub>
                    </m:sSub>
                    <m:r>
                      <a:rPr lang="en-US" altLang="ko-KR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ko-KR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ko-KR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FB8E941-4B4D-B97E-E777-BD6E56ABDA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70682" y="3467053"/>
                <a:ext cx="3485614" cy="317203"/>
              </a:xfrm>
              <a:prstGeom prst="rect">
                <a:avLst/>
              </a:prstGeom>
              <a:blipFill>
                <a:blip r:embed="rId7"/>
                <a:stretch>
                  <a:fillRect t="-9615" b="-1538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TextBox 38">
            <a:extLst>
              <a:ext uri="{FF2B5EF4-FFF2-40B4-BE49-F238E27FC236}">
                <a16:creationId xmlns:a16="http://schemas.microsoft.com/office/drawing/2014/main" id="{F54DA082-2042-FEE4-DEF3-2FC4BEE85C96}"/>
              </a:ext>
            </a:extLst>
          </p:cNvPr>
          <p:cNvSpPr txBox="1"/>
          <p:nvPr/>
        </p:nvSpPr>
        <p:spPr>
          <a:xfrm>
            <a:off x="5270682" y="3813943"/>
            <a:ext cx="3485614" cy="317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 = number</a:t>
            </a:r>
            <a:endParaRPr lang="ko-KR" altLang="en-US" dirty="0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6F77DA45-E6BE-4301-087B-FDF817E61277}"/>
              </a:ext>
            </a:extLst>
          </p:cNvPr>
          <p:cNvSpPr/>
          <p:nvPr/>
        </p:nvSpPr>
        <p:spPr>
          <a:xfrm>
            <a:off x="5943600" y="2726871"/>
            <a:ext cx="195943" cy="186890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Google Shape;83;p16">
            <a:extLst>
              <a:ext uri="{FF2B5EF4-FFF2-40B4-BE49-F238E27FC236}">
                <a16:creationId xmlns:a16="http://schemas.microsoft.com/office/drawing/2014/main" id="{FE9EFA83-3151-31EB-F753-264133F422BA}"/>
              </a:ext>
            </a:extLst>
          </p:cNvPr>
          <p:cNvSpPr txBox="1"/>
          <p:nvPr/>
        </p:nvSpPr>
        <p:spPr>
          <a:xfrm>
            <a:off x="4995535" y="4310344"/>
            <a:ext cx="374857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Multiple linear regression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C6F77B4-AA41-74AC-FB57-1D31529A8C02}"/>
              </a:ext>
            </a:extLst>
          </p:cNvPr>
          <p:cNvSpPr txBox="1"/>
          <p:nvPr/>
        </p:nvSpPr>
        <p:spPr>
          <a:xfrm>
            <a:off x="946894" y="3120277"/>
            <a:ext cx="4286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+mn-ea"/>
                <a:ea typeface="+mn-ea"/>
              </a:rPr>
              <a:t>벡터 표시 </a:t>
            </a:r>
            <a:r>
              <a:rPr lang="en-US" altLang="ko-KR" dirty="0">
                <a:latin typeface="+mn-ea"/>
                <a:ea typeface="+mn-ea"/>
              </a:rPr>
              <a:t>: </a:t>
            </a:r>
            <a:r>
              <a:rPr lang="ko-KR" altLang="en-US" dirty="0">
                <a:latin typeface="+mn-ea"/>
                <a:ea typeface="+mn-ea"/>
              </a:rPr>
              <a:t>하나의 숫자가 아니라 여러 숫자로 구성</a:t>
            </a: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73F1C749-8D9B-0075-900D-569CB4ABF2AE}"/>
              </a:ext>
            </a:extLst>
          </p:cNvPr>
          <p:cNvSpPr/>
          <p:nvPr/>
        </p:nvSpPr>
        <p:spPr>
          <a:xfrm>
            <a:off x="5306707" y="3120277"/>
            <a:ext cx="245007" cy="16757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774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/>
        </p:nvSpPr>
        <p:spPr>
          <a:xfrm>
            <a:off x="327307" y="261522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Vectorization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FEC91B1-AC26-73B7-2AFA-D0C3B4D2D553}"/>
                  </a:ext>
                </a:extLst>
              </p:cNvPr>
              <p:cNvSpPr txBox="1"/>
              <p:nvPr/>
            </p:nvSpPr>
            <p:spPr>
              <a:xfrm>
                <a:off x="3415771" y="829083"/>
                <a:ext cx="3485614" cy="3172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ko-KR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[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b="0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ko-KR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ko-KR" b="0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ko-KR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altLang="ko-KR" b="0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ko-KR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4,</m:t>
                        </m:r>
                      </m:sub>
                    </m:sSub>
                    <m:r>
                      <a:rPr lang="en-US" altLang="ko-KR" b="0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</m:t>
                    </m:r>
                    <m:r>
                      <a:rPr lang="en-US" altLang="ko-KR" b="0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ko-KR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ko-KR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FEC91B1-AC26-73B7-2AFA-D0C3B4D2D5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5771" y="829083"/>
                <a:ext cx="3485614" cy="317203"/>
              </a:xfrm>
              <a:prstGeom prst="rect">
                <a:avLst/>
              </a:prstGeom>
              <a:blipFill>
                <a:blip r:embed="rId3"/>
                <a:stretch>
                  <a:fillRect t="-3846" b="-1730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348ED2E-DF0A-CFCE-8043-1C9B51D46D91}"/>
                  </a:ext>
                </a:extLst>
              </p:cNvPr>
              <p:cNvSpPr txBox="1"/>
              <p:nvPr/>
            </p:nvSpPr>
            <p:spPr>
              <a:xfrm>
                <a:off x="3441897" y="1193393"/>
                <a:ext cx="3485614" cy="3172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ko-KR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[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dirty="0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b="0" i="1" dirty="0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ko-KR" b="0" i="1" dirty="0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ko-KR" b="0" i="1" dirty="0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ko-KR" i="1" dirty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altLang="ko-KR" b="0" i="1" dirty="0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ko-KR" i="1" dirty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4,</m:t>
                        </m:r>
                      </m:sub>
                    </m:sSub>
                    <m:r>
                      <a:rPr lang="en-US" altLang="ko-KR" i="1" dirty="0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</m:t>
                    </m:r>
                    <m:r>
                      <a:rPr lang="en-US" altLang="ko-KR" b="0" i="1" dirty="0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ko-KR" b="0" i="1" dirty="0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ko-KR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348ED2E-DF0A-CFCE-8043-1C9B51D46D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1897" y="1193393"/>
                <a:ext cx="3485614" cy="317203"/>
              </a:xfrm>
              <a:prstGeom prst="rect">
                <a:avLst/>
              </a:prstGeom>
              <a:blipFill>
                <a:blip r:embed="rId4"/>
                <a:stretch>
                  <a:fillRect t="-9615" b="-1538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A66796A3-DDC2-635D-E78E-7ACA6AF0781A}"/>
              </a:ext>
            </a:extLst>
          </p:cNvPr>
          <p:cNvSpPr txBox="1"/>
          <p:nvPr/>
        </p:nvSpPr>
        <p:spPr>
          <a:xfrm>
            <a:off x="327307" y="1064396"/>
            <a:ext cx="30305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Linear algebra : count from </a:t>
            </a:r>
            <a:r>
              <a:rPr lang="en-US" altLang="ko-KR" b="1" dirty="0">
                <a:solidFill>
                  <a:srgbClr val="FF0000"/>
                </a:solidFill>
              </a:rPr>
              <a:t>1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CBC549F3-BF60-9128-0F91-1278FD87B9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8372" y="4110410"/>
            <a:ext cx="2419688" cy="247685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C69FE9DE-370E-3600-8324-0FA9DE78AFE5}"/>
              </a:ext>
            </a:extLst>
          </p:cNvPr>
          <p:cNvSpPr txBox="1"/>
          <p:nvPr/>
        </p:nvSpPr>
        <p:spPr>
          <a:xfrm>
            <a:off x="372985" y="2823611"/>
            <a:ext cx="22526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Without</a:t>
            </a:r>
            <a:r>
              <a:rPr lang="en-US" altLang="ko-KR" dirty="0"/>
              <a:t> vectorization</a:t>
            </a:r>
          </a:p>
        </p:txBody>
      </p:sp>
      <p:pic>
        <p:nvPicPr>
          <p:cNvPr id="43" name="그림 42" descr="도표이(가) 표시된 사진&#10;&#10;자동 생성된 설명">
            <a:extLst>
              <a:ext uri="{FF2B5EF4-FFF2-40B4-BE49-F238E27FC236}">
                <a16:creationId xmlns:a16="http://schemas.microsoft.com/office/drawing/2014/main" id="{968C0CB7-D391-4E9C-27FB-A21BA4041F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79287" y="3779725"/>
            <a:ext cx="1600423" cy="70494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C100A1CE-D8B2-14A5-FBEC-6243C888D486}"/>
                  </a:ext>
                </a:extLst>
              </p:cNvPr>
              <p:cNvSpPr txBox="1"/>
              <p:nvPr/>
            </p:nvSpPr>
            <p:spPr>
              <a:xfrm>
                <a:off x="1796845" y="3332351"/>
                <a:ext cx="3367030" cy="327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ko-KR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ko-KR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altLang="ko-KR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ko-KR" dirty="0"/>
                  <a:t>+ </a:t>
                </a:r>
                <a14:m>
                  <m:oMath xmlns:m="http://schemas.openxmlformats.org/officeDocument/2006/math">
                    <m:r>
                      <a:rPr lang="en-US" altLang="ko-KR" i="1" smtClean="0"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r>
                  <a:rPr lang="en-US" altLang="ko-KR" dirty="0"/>
                  <a:t> 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US" altLang="ko-KR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ko-KR" b="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C100A1CE-D8B2-14A5-FBEC-6243C888D4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6845" y="3332351"/>
                <a:ext cx="3367030" cy="327077"/>
              </a:xfrm>
              <a:prstGeom prst="rect">
                <a:avLst/>
              </a:prstGeom>
              <a:blipFill>
                <a:blip r:embed="rId7"/>
                <a:stretch>
                  <a:fillRect t="-3774" b="-1320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TextBox 44">
            <a:extLst>
              <a:ext uri="{FF2B5EF4-FFF2-40B4-BE49-F238E27FC236}">
                <a16:creationId xmlns:a16="http://schemas.microsoft.com/office/drawing/2014/main" id="{E7AE31C2-E19C-A7E4-2C5E-E33EF042E715}"/>
              </a:ext>
            </a:extLst>
          </p:cNvPr>
          <p:cNvSpPr txBox="1"/>
          <p:nvPr/>
        </p:nvSpPr>
        <p:spPr>
          <a:xfrm>
            <a:off x="6079287" y="4690112"/>
            <a:ext cx="17845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</a:t>
            </a:r>
            <a:r>
              <a:rPr lang="ko-KR" altLang="en-US" dirty="0"/>
              <a:t>이 매우 큰 수일 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E731494A-5488-8BA7-5161-3C17E7F188CF}"/>
                  </a:ext>
                </a:extLst>
              </p:cNvPr>
              <p:cNvSpPr txBox="1"/>
              <p:nvPr/>
            </p:nvSpPr>
            <p:spPr>
              <a:xfrm>
                <a:off x="5844159" y="3093607"/>
                <a:ext cx="2201315" cy="7048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ko-KR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altLang="ko-KR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ko-KR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ko-KR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E731494A-5488-8BA7-5161-3C17E7F188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44159" y="3093607"/>
                <a:ext cx="2201315" cy="70487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8" name="TextBox 47">
            <a:extLst>
              <a:ext uri="{FF2B5EF4-FFF2-40B4-BE49-F238E27FC236}">
                <a16:creationId xmlns:a16="http://schemas.microsoft.com/office/drawing/2014/main" id="{110857C0-52EE-868B-C811-597FC76DFF47}"/>
              </a:ext>
            </a:extLst>
          </p:cNvPr>
          <p:cNvSpPr txBox="1"/>
          <p:nvPr/>
        </p:nvSpPr>
        <p:spPr>
          <a:xfrm>
            <a:off x="522514" y="3346957"/>
            <a:ext cx="15022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Linear algebra</a:t>
            </a:r>
            <a:endParaRPr lang="ko-KR" alt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823B46F-2B56-B7AE-905F-481DC9737078}"/>
              </a:ext>
            </a:extLst>
          </p:cNvPr>
          <p:cNvSpPr txBox="1"/>
          <p:nvPr/>
        </p:nvSpPr>
        <p:spPr>
          <a:xfrm>
            <a:off x="1040673" y="4113312"/>
            <a:ext cx="15022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code</a:t>
            </a:r>
            <a:endParaRPr lang="ko-KR" altLang="en-US" dirty="0"/>
          </a:p>
        </p:txBody>
      </p:sp>
      <p:pic>
        <p:nvPicPr>
          <p:cNvPr id="52" name="그림 51" descr="도표이(가) 표시된 사진&#10;&#10;자동 생성된 설명">
            <a:extLst>
              <a:ext uri="{FF2B5EF4-FFF2-40B4-BE49-F238E27FC236}">
                <a16:creationId xmlns:a16="http://schemas.microsoft.com/office/drawing/2014/main" id="{710328BF-D35B-009C-A6FA-784501E552D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06711" y="1858579"/>
            <a:ext cx="2461208" cy="732052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3474B889-283A-24F0-C095-3E97F2F9D10C}"/>
              </a:ext>
            </a:extLst>
          </p:cNvPr>
          <p:cNvSpPr txBox="1"/>
          <p:nvPr/>
        </p:nvSpPr>
        <p:spPr>
          <a:xfrm>
            <a:off x="327307" y="1834334"/>
            <a:ext cx="865993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Code : count from </a:t>
            </a:r>
            <a:r>
              <a:rPr lang="en-US" altLang="ko-KR" b="1" dirty="0">
                <a:solidFill>
                  <a:srgbClr val="FF0000"/>
                </a:solidFill>
              </a:rPr>
              <a:t>0                                                                                                      </a:t>
            </a:r>
            <a:r>
              <a:rPr lang="en-US" altLang="ko-KR" dirty="0">
                <a:solidFill>
                  <a:schemeClr val="tx1"/>
                </a:solidFill>
              </a:rPr>
              <a:t>w[0] = 1.0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                                                                                                                                  w[1] = 2.5</a:t>
            </a:r>
          </a:p>
          <a:p>
            <a:r>
              <a:rPr lang="en-US" altLang="ko-KR" b="1" dirty="0">
                <a:solidFill>
                  <a:schemeClr val="tx1"/>
                </a:solidFill>
              </a:rPr>
              <a:t>                                                                                                                                      </a:t>
            </a:r>
            <a:r>
              <a:rPr lang="en-US" altLang="ko-KR" dirty="0">
                <a:solidFill>
                  <a:schemeClr val="tx1"/>
                </a:solidFill>
              </a:rPr>
              <a:t>w[2] = -3.3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EB91EBD5-A8A9-28B3-D7BA-B637C650D2EB}"/>
              </a:ext>
            </a:extLst>
          </p:cNvPr>
          <p:cNvGrpSpPr/>
          <p:nvPr/>
        </p:nvGrpSpPr>
        <p:grpSpPr>
          <a:xfrm>
            <a:off x="222069" y="2773168"/>
            <a:ext cx="8830492" cy="2199748"/>
            <a:chOff x="222069" y="2773168"/>
            <a:chExt cx="8830492" cy="2199748"/>
          </a:xfrm>
        </p:grpSpPr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1B5B778D-9405-7ECA-64A4-C15968100120}"/>
                </a:ext>
              </a:extLst>
            </p:cNvPr>
            <p:cNvSpPr/>
            <p:nvPr/>
          </p:nvSpPr>
          <p:spPr>
            <a:xfrm>
              <a:off x="222069" y="2773168"/>
              <a:ext cx="8830492" cy="21742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530C74D8-0A54-ED39-FE7E-424085F046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09451" y="3653530"/>
              <a:ext cx="2233962" cy="417864"/>
            </a:xfrm>
            <a:prstGeom prst="rect">
              <a:avLst/>
            </a:prstGeom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41B555D-53B7-0250-CAD1-363694B96172}"/>
                </a:ext>
              </a:extLst>
            </p:cNvPr>
            <p:cNvSpPr txBox="1"/>
            <p:nvPr/>
          </p:nvSpPr>
          <p:spPr>
            <a:xfrm>
              <a:off x="432410" y="2857297"/>
              <a:ext cx="22526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vectorization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533D6EBA-E66D-59C8-7EFA-E5C2E7990D1F}"/>
                    </a:ext>
                  </a:extLst>
                </p:cNvPr>
                <p:cNvSpPr txBox="1"/>
                <p:nvPr/>
              </p:nvSpPr>
              <p:spPr>
                <a:xfrm>
                  <a:off x="432410" y="3240555"/>
                  <a:ext cx="1854948" cy="31880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acc>
                              <m:accPr>
                                <m:chr m:val="⃗"/>
                                <m:ctrlPr>
                                  <a:rPr lang="en-US" altLang="ko-KR" i="1" smtClean="0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ko-KR" b="0" i="1" smtClean="0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</m:acc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</m:sSub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⃗"/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</m:d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acc>
                          <m:accPr>
                            <m:chr m:val="⃗"/>
                            <m:ctrlPr>
                              <a:rPr lang="en-US" altLang="ko-KR" b="0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ko-KR" b="0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acc>
                          <m:accPr>
                            <m:chr m:val="⃗"/>
                            <m:ctrlPr>
                              <a:rPr lang="en-US" altLang="ko-KR" b="0" i="1" smtClean="0"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ko-KR" b="0" i="1" smtClean="0"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533D6EBA-E66D-59C8-7EFA-E5C2E7990D1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2410" y="3240555"/>
                  <a:ext cx="1854948" cy="318805"/>
                </a:xfrm>
                <a:prstGeom prst="rect">
                  <a:avLst/>
                </a:prstGeom>
                <a:blipFill>
                  <a:blip r:embed="rId11"/>
                  <a:stretch>
                    <a:fillRect t="-9615" b="-5769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B7DC594-D4D9-D45C-C916-7C234D20F752}"/>
                </a:ext>
              </a:extLst>
            </p:cNvPr>
            <p:cNvSpPr txBox="1"/>
            <p:nvPr/>
          </p:nvSpPr>
          <p:spPr>
            <a:xfrm>
              <a:off x="2698119" y="3072864"/>
              <a:ext cx="574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dot function : mathematical dot product  between vector w and vector x</a:t>
              </a:r>
              <a:endParaRPr lang="ko-KR" altLang="en-US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24F659CD-6A04-C819-05A5-2E61111A07FB}"/>
                </a:ext>
              </a:extLst>
            </p:cNvPr>
            <p:cNvSpPr txBox="1"/>
            <p:nvPr/>
          </p:nvSpPr>
          <p:spPr>
            <a:xfrm>
              <a:off x="705394" y="4234252"/>
              <a:ext cx="773321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Benefits of vectorization</a:t>
              </a:r>
            </a:p>
            <a:p>
              <a:pPr marL="342900" indent="-342900">
                <a:buAutoNum type="arabicPeriod"/>
              </a:pPr>
              <a:r>
                <a:rPr lang="en-US" altLang="ko-KR" dirty="0"/>
                <a:t>It makes code shorter</a:t>
              </a:r>
            </a:p>
            <a:p>
              <a:pPr marL="342900" indent="-342900">
                <a:buAutoNum type="arabicPeriod"/>
              </a:pPr>
              <a:r>
                <a:rPr lang="en-US" altLang="ko-KR" dirty="0"/>
                <a:t>It results in code running much faster.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5029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1DFE01A2-8828-FA2C-7B11-BFB7BA8C55E5}"/>
              </a:ext>
            </a:extLst>
          </p:cNvPr>
          <p:cNvSpPr txBox="1"/>
          <p:nvPr/>
        </p:nvSpPr>
        <p:spPr>
          <a:xfrm>
            <a:off x="331707" y="261522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Gradient descent with vectorization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CD5D41E-212C-634D-A745-071600651205}"/>
                  </a:ext>
                </a:extLst>
              </p:cNvPr>
              <p:cNvSpPr txBox="1"/>
              <p:nvPr/>
            </p:nvSpPr>
            <p:spPr>
              <a:xfrm>
                <a:off x="816262" y="800101"/>
                <a:ext cx="3485614" cy="3172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ko-KR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ko-KR" altLang="en-US" dirty="0">
                    <a:solidFill>
                      <a:schemeClr val="tx1"/>
                    </a:solidFill>
                  </a:rPr>
                  <a:t> </a:t>
                </a:r>
                <a:r>
                  <a:rPr lang="en-US" altLang="ko-KR" dirty="0">
                    <a:solidFill>
                      <a:schemeClr val="tx1"/>
                    </a:solidFill>
                  </a:rPr>
                  <a:t>[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ko-KR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ko-KR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altLang="ko-KR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ko-KR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4,</m:t>
                        </m:r>
                      </m:sub>
                    </m:sSub>
                    <m:r>
                      <a:rPr lang="en-US" altLang="ko-KR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</m:t>
                    </m:r>
                    <m:r>
                      <a:rPr lang="en-US" altLang="ko-KR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ko-KR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ko-KR" altLang="en-US" dirty="0">
                    <a:solidFill>
                      <a:schemeClr val="tx1"/>
                    </a:solidFill>
                  </a:rPr>
                  <a:t>    </a:t>
                </a:r>
                <a:r>
                  <a:rPr lang="en-US" altLang="ko-KR" dirty="0">
                    <a:solidFill>
                      <a:schemeClr val="tx1"/>
                    </a:solidFill>
                  </a:rPr>
                  <a:t>parameters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CD5D41E-212C-634D-A745-0716006512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262" y="800101"/>
                <a:ext cx="3485614" cy="317203"/>
              </a:xfrm>
              <a:prstGeom prst="rect">
                <a:avLst/>
              </a:prstGeom>
              <a:blipFill>
                <a:blip r:embed="rId2"/>
                <a:stretch>
                  <a:fillRect t="-1923" b="-1730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4158E5D-73FE-304A-2727-F7F77ACE097E}"/>
                  </a:ext>
                </a:extLst>
              </p:cNvPr>
              <p:cNvSpPr txBox="1"/>
              <p:nvPr/>
            </p:nvSpPr>
            <p:spPr>
              <a:xfrm>
                <a:off x="842388" y="1164411"/>
                <a:ext cx="3485614" cy="3396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ko-KR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</m:acc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ko-KR" altLang="en-US" dirty="0">
                    <a:solidFill>
                      <a:schemeClr val="tx1"/>
                    </a:solidFill>
                  </a:rPr>
                  <a:t> </a:t>
                </a:r>
                <a:r>
                  <a:rPr lang="en-US" altLang="ko-KR" dirty="0">
                    <a:solidFill>
                      <a:schemeClr val="tx1"/>
                    </a:solidFill>
                  </a:rPr>
                  <a:t>[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ko-KR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ko-KR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altLang="ko-KR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ko-KR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4,</m:t>
                        </m:r>
                      </m:sub>
                    </m:sSub>
                    <m:r>
                      <a:rPr lang="en-US" altLang="ko-KR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</m:t>
                    </m:r>
                    <m:r>
                      <a:rPr lang="en-US" altLang="ko-KR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ko-KR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ko-KR" altLang="en-US" dirty="0">
                    <a:solidFill>
                      <a:schemeClr val="tx1"/>
                    </a:solidFill>
                  </a:rPr>
                  <a:t>      </a:t>
                </a:r>
                <a:r>
                  <a:rPr lang="en-US" altLang="ko-KR" dirty="0">
                    <a:solidFill>
                      <a:schemeClr val="tx1"/>
                    </a:solidFill>
                  </a:rPr>
                  <a:t>derivatives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4158E5D-73FE-304A-2727-F7F77ACE09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2388" y="1164411"/>
                <a:ext cx="3485614" cy="339645"/>
              </a:xfrm>
              <a:prstGeom prst="rect">
                <a:avLst/>
              </a:prstGeom>
              <a:blipFill>
                <a:blip r:embed="rId3"/>
                <a:stretch>
                  <a:fillRect t="-12500" b="-1607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그림 10">
            <a:extLst>
              <a:ext uri="{FF2B5EF4-FFF2-40B4-BE49-F238E27FC236}">
                <a16:creationId xmlns:a16="http://schemas.microsoft.com/office/drawing/2014/main" id="{8D5A3177-058D-4177-FECF-989410D350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262" y="1655883"/>
            <a:ext cx="2695043" cy="49550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18DAB93-F22B-8E65-F6B6-7DA740B1B3F6}"/>
              </a:ext>
            </a:extLst>
          </p:cNvPr>
          <p:cNvSpPr txBox="1"/>
          <p:nvPr/>
        </p:nvSpPr>
        <p:spPr>
          <a:xfrm>
            <a:off x="816262" y="2382187"/>
            <a:ext cx="22526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Without vectorization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2EFF94-4155-4538-CD44-6856014A1CA8}"/>
              </a:ext>
            </a:extLst>
          </p:cNvPr>
          <p:cNvSpPr txBox="1"/>
          <p:nvPr/>
        </p:nvSpPr>
        <p:spPr>
          <a:xfrm>
            <a:off x="5341141" y="2365484"/>
            <a:ext cx="22526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vectorization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83902D0-7D2F-89F9-C335-A935B800219F}"/>
                  </a:ext>
                </a:extLst>
              </p:cNvPr>
              <p:cNvSpPr txBox="1"/>
              <p:nvPr/>
            </p:nvSpPr>
            <p:spPr>
              <a:xfrm>
                <a:off x="4005714" y="1698543"/>
                <a:ext cx="3485614" cy="3250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solidFill>
                      <a:schemeClr val="tx1"/>
                    </a:solidFill>
                  </a:rPr>
                  <a:t>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ko-KR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ko-KR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−0.1</m:t>
                    </m:r>
                    <m:sSub>
                      <m:sSubPr>
                        <m:ctrlPr>
                          <a:rPr lang="en-US" altLang="ko-KR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ko-KR" altLang="en-US" dirty="0">
                    <a:solidFill>
                      <a:schemeClr val="tx1"/>
                    </a:solidFill>
                  </a:rPr>
                  <a:t> </a:t>
                </a:r>
                <a:r>
                  <a:rPr lang="en-US" altLang="ko-KR" dirty="0">
                    <a:solidFill>
                      <a:schemeClr val="tx1"/>
                    </a:solidFill>
                  </a:rPr>
                  <a:t>for j=1,…,16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83902D0-7D2F-89F9-C335-A935B80021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05714" y="1698543"/>
                <a:ext cx="3485614" cy="325089"/>
              </a:xfrm>
              <a:prstGeom prst="rect">
                <a:avLst/>
              </a:prstGeom>
              <a:blipFill>
                <a:blip r:embed="rId5"/>
                <a:stretch>
                  <a:fillRect l="-524" t="-3774" b="-1320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7E25AE5-FEAD-4CF2-2B46-E253282F8B9E}"/>
                  </a:ext>
                </a:extLst>
              </p:cNvPr>
              <p:cNvSpPr txBox="1"/>
              <p:nvPr/>
            </p:nvSpPr>
            <p:spPr>
              <a:xfrm>
                <a:off x="812940" y="2674646"/>
                <a:ext cx="1994708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ko-KR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ko-KR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altLang="ko-KR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ko-KR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ko-KR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−0.1</m:t>
                      </m:r>
                      <m:sSub>
                        <m:sSubPr>
                          <m:ctrlPr>
                            <a:rPr lang="en-US" altLang="ko-KR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altLang="ko-KR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altLang="ko-KR" dirty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ko-KR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ko-KR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altLang="ko-KR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ko-KR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ko-KR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−0.1</m:t>
                      </m:r>
                      <m:sSub>
                        <m:sSubPr>
                          <m:ctrlPr>
                            <a:rPr lang="en-US" altLang="ko-KR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altLang="ko-KR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altLang="ko-KR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…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ko-KR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16</m:t>
                          </m:r>
                        </m:sub>
                      </m:sSub>
                      <m:r>
                        <a:rPr lang="en-US" altLang="ko-KR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altLang="ko-KR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ko-KR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16</m:t>
                          </m:r>
                        </m:sub>
                      </m:sSub>
                      <m:r>
                        <a:rPr lang="en-US" altLang="ko-KR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−0.1</m:t>
                      </m:r>
                      <m:sSub>
                        <m:sSubPr>
                          <m:ctrlPr>
                            <a:rPr lang="en-US" altLang="ko-KR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altLang="ko-KR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16</m:t>
                          </m:r>
                        </m:sub>
                      </m:sSub>
                    </m:oMath>
                  </m:oMathPara>
                </a14:m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7E25AE5-FEAD-4CF2-2B46-E253282F8B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2940" y="2674646"/>
                <a:ext cx="1994708" cy="95410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F63D966-A34B-C923-AEB0-B4710F264E7C}"/>
                  </a:ext>
                </a:extLst>
              </p:cNvPr>
              <p:cNvSpPr txBox="1"/>
              <p:nvPr/>
            </p:nvSpPr>
            <p:spPr>
              <a:xfrm>
                <a:off x="5408880" y="2715104"/>
                <a:ext cx="1854948" cy="3396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en-US" altLang="ko-KR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ko-K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acc>
                      <m:r>
                        <a:rPr lang="en-US" altLang="ko-K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⃗"/>
                          <m:ctrlP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acc>
                      <m:r>
                        <a:rPr lang="en-US" altLang="ko-K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−0.1</m:t>
                      </m:r>
                      <m:acc>
                        <m:accPr>
                          <m:chr m:val="⃗"/>
                          <m:ctrlPr>
                            <a:rPr lang="en-US" altLang="ko-K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acc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F63D966-A34B-C923-AEB0-B4710F264E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8880" y="2715104"/>
                <a:ext cx="1854948" cy="339645"/>
              </a:xfrm>
              <a:prstGeom prst="rect">
                <a:avLst/>
              </a:prstGeom>
              <a:blipFill>
                <a:blip r:embed="rId7"/>
                <a:stretch>
                  <a:fillRect t="-892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그림 18">
            <a:extLst>
              <a:ext uri="{FF2B5EF4-FFF2-40B4-BE49-F238E27FC236}">
                <a16:creationId xmlns:a16="http://schemas.microsoft.com/office/drawing/2014/main" id="{9A1ACDC1-8B37-9477-AA37-4B0157527C0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8057" y="3952247"/>
            <a:ext cx="1829055" cy="41915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359A1B87-1D56-F39C-1C3B-BF3EB17C45E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8031" y="3236754"/>
            <a:ext cx="1255324" cy="339644"/>
          </a:xfrm>
          <a:prstGeom prst="rect">
            <a:avLst/>
          </a:prstGeom>
        </p:spPr>
      </p:pic>
      <p:graphicFrame>
        <p:nvGraphicFramePr>
          <p:cNvPr id="22" name="표 22">
            <a:extLst>
              <a:ext uri="{FF2B5EF4-FFF2-40B4-BE49-F238E27FC236}">
                <a16:creationId xmlns:a16="http://schemas.microsoft.com/office/drawing/2014/main" id="{A78D86A9-DE7B-D808-2C8D-76B5CB8EF42C}"/>
              </a:ext>
            </a:extLst>
          </p:cNvPr>
          <p:cNvGraphicFramePr>
            <a:graphicFrameLocks noGrp="1"/>
          </p:cNvGraphicFramePr>
          <p:nvPr/>
        </p:nvGraphicFramePr>
        <p:xfrm>
          <a:off x="6271583" y="3627773"/>
          <a:ext cx="1603544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0886">
                  <a:extLst>
                    <a:ext uri="{9D8B030D-6E8A-4147-A177-3AD203B41FA5}">
                      <a16:colId xmlns:a16="http://schemas.microsoft.com/office/drawing/2014/main" val="2802432282"/>
                    </a:ext>
                  </a:extLst>
                </a:gridCol>
                <a:gridCol w="400886">
                  <a:extLst>
                    <a:ext uri="{9D8B030D-6E8A-4147-A177-3AD203B41FA5}">
                      <a16:colId xmlns:a16="http://schemas.microsoft.com/office/drawing/2014/main" val="3679700433"/>
                    </a:ext>
                  </a:extLst>
                </a:gridCol>
                <a:gridCol w="400886">
                  <a:extLst>
                    <a:ext uri="{9D8B030D-6E8A-4147-A177-3AD203B41FA5}">
                      <a16:colId xmlns:a16="http://schemas.microsoft.com/office/drawing/2014/main" val="311245127"/>
                    </a:ext>
                  </a:extLst>
                </a:gridCol>
                <a:gridCol w="400886">
                  <a:extLst>
                    <a:ext uri="{9D8B030D-6E8A-4147-A177-3AD203B41FA5}">
                      <a16:colId xmlns:a16="http://schemas.microsoft.com/office/drawing/2014/main" val="3899424475"/>
                    </a:ext>
                  </a:extLst>
                </a:gridCol>
              </a:tblGrid>
              <a:tr h="202075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0335864"/>
                  </a:ext>
                </a:extLst>
              </a:tr>
            </a:tbl>
          </a:graphicData>
        </a:graphic>
      </p:graphicFrame>
      <p:graphicFrame>
        <p:nvGraphicFramePr>
          <p:cNvPr id="23" name="표 22">
            <a:extLst>
              <a:ext uri="{FF2B5EF4-FFF2-40B4-BE49-F238E27FC236}">
                <a16:creationId xmlns:a16="http://schemas.microsoft.com/office/drawing/2014/main" id="{275A1823-A49C-F378-F457-F25CD3A93A16}"/>
              </a:ext>
            </a:extLst>
          </p:cNvPr>
          <p:cNvGraphicFramePr>
            <a:graphicFrameLocks noGrp="1"/>
          </p:cNvGraphicFramePr>
          <p:nvPr/>
        </p:nvGraphicFramePr>
        <p:xfrm>
          <a:off x="6271583" y="4062249"/>
          <a:ext cx="1603544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0886">
                  <a:extLst>
                    <a:ext uri="{9D8B030D-6E8A-4147-A177-3AD203B41FA5}">
                      <a16:colId xmlns:a16="http://schemas.microsoft.com/office/drawing/2014/main" val="2802432282"/>
                    </a:ext>
                  </a:extLst>
                </a:gridCol>
                <a:gridCol w="400886">
                  <a:extLst>
                    <a:ext uri="{9D8B030D-6E8A-4147-A177-3AD203B41FA5}">
                      <a16:colId xmlns:a16="http://schemas.microsoft.com/office/drawing/2014/main" val="3679700433"/>
                    </a:ext>
                  </a:extLst>
                </a:gridCol>
                <a:gridCol w="400886">
                  <a:extLst>
                    <a:ext uri="{9D8B030D-6E8A-4147-A177-3AD203B41FA5}">
                      <a16:colId xmlns:a16="http://schemas.microsoft.com/office/drawing/2014/main" val="311245127"/>
                    </a:ext>
                  </a:extLst>
                </a:gridCol>
                <a:gridCol w="400886">
                  <a:extLst>
                    <a:ext uri="{9D8B030D-6E8A-4147-A177-3AD203B41FA5}">
                      <a16:colId xmlns:a16="http://schemas.microsoft.com/office/drawing/2014/main" val="3899424475"/>
                    </a:ext>
                  </a:extLst>
                </a:gridCol>
              </a:tblGrid>
              <a:tr h="202075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0335864"/>
                  </a:ext>
                </a:extLst>
              </a:tr>
            </a:tbl>
          </a:graphicData>
        </a:graphic>
      </p:graphicFrame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702F8BBC-9BBB-B947-835E-8E6AC67872B6}"/>
              </a:ext>
            </a:extLst>
          </p:cNvPr>
          <p:cNvGraphicFramePr>
            <a:graphicFrameLocks noGrp="1"/>
          </p:cNvGraphicFramePr>
          <p:nvPr/>
        </p:nvGraphicFramePr>
        <p:xfrm>
          <a:off x="6271583" y="4679607"/>
          <a:ext cx="1603544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0886">
                  <a:extLst>
                    <a:ext uri="{9D8B030D-6E8A-4147-A177-3AD203B41FA5}">
                      <a16:colId xmlns:a16="http://schemas.microsoft.com/office/drawing/2014/main" val="2802432282"/>
                    </a:ext>
                  </a:extLst>
                </a:gridCol>
                <a:gridCol w="400886">
                  <a:extLst>
                    <a:ext uri="{9D8B030D-6E8A-4147-A177-3AD203B41FA5}">
                      <a16:colId xmlns:a16="http://schemas.microsoft.com/office/drawing/2014/main" val="3679700433"/>
                    </a:ext>
                  </a:extLst>
                </a:gridCol>
                <a:gridCol w="400886">
                  <a:extLst>
                    <a:ext uri="{9D8B030D-6E8A-4147-A177-3AD203B41FA5}">
                      <a16:colId xmlns:a16="http://schemas.microsoft.com/office/drawing/2014/main" val="311245127"/>
                    </a:ext>
                  </a:extLst>
                </a:gridCol>
                <a:gridCol w="400886">
                  <a:extLst>
                    <a:ext uri="{9D8B030D-6E8A-4147-A177-3AD203B41FA5}">
                      <a16:colId xmlns:a16="http://schemas.microsoft.com/office/drawing/2014/main" val="389942447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0335864"/>
                  </a:ext>
                </a:extLst>
              </a:tr>
            </a:tbl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819968F6-7CD2-3D61-869C-080F883F1525}"/>
              </a:ext>
            </a:extLst>
          </p:cNvPr>
          <p:cNvSpPr txBox="1"/>
          <p:nvPr/>
        </p:nvSpPr>
        <p:spPr>
          <a:xfrm>
            <a:off x="5818031" y="3627773"/>
            <a:ext cx="308449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w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06CF0CA-A1E8-E623-278F-93D483732AEF}"/>
              </a:ext>
            </a:extLst>
          </p:cNvPr>
          <p:cNvSpPr txBox="1"/>
          <p:nvPr/>
        </p:nvSpPr>
        <p:spPr>
          <a:xfrm>
            <a:off x="5630951" y="4062249"/>
            <a:ext cx="7175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0.1*d</a:t>
            </a:r>
            <a:endParaRPr lang="ko-KR" altLang="en-US" dirty="0"/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E046D62A-F121-84D4-348B-0AB687ED6ACC}"/>
              </a:ext>
            </a:extLst>
          </p:cNvPr>
          <p:cNvCxnSpPr/>
          <p:nvPr/>
        </p:nvCxnSpPr>
        <p:spPr>
          <a:xfrm>
            <a:off x="6467464" y="4450734"/>
            <a:ext cx="0" cy="129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2F0AA72B-EB78-3F26-C347-56E70F866C72}"/>
              </a:ext>
            </a:extLst>
          </p:cNvPr>
          <p:cNvCxnSpPr/>
          <p:nvPr/>
        </p:nvCxnSpPr>
        <p:spPr>
          <a:xfrm>
            <a:off x="6868061" y="4446379"/>
            <a:ext cx="0" cy="129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31DB16AE-07AA-E0FA-691A-0D978047CE8C}"/>
              </a:ext>
            </a:extLst>
          </p:cNvPr>
          <p:cNvCxnSpPr/>
          <p:nvPr/>
        </p:nvCxnSpPr>
        <p:spPr>
          <a:xfrm>
            <a:off x="7268658" y="4455086"/>
            <a:ext cx="0" cy="129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23048267-3869-E6AB-929D-0ADBD0AE77E4}"/>
              </a:ext>
            </a:extLst>
          </p:cNvPr>
          <p:cNvCxnSpPr/>
          <p:nvPr/>
        </p:nvCxnSpPr>
        <p:spPr>
          <a:xfrm>
            <a:off x="7695380" y="4437667"/>
            <a:ext cx="0" cy="129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화살표: 왼쪽으로 구부러짐 36">
            <a:extLst>
              <a:ext uri="{FF2B5EF4-FFF2-40B4-BE49-F238E27FC236}">
                <a16:creationId xmlns:a16="http://schemas.microsoft.com/office/drawing/2014/main" id="{EB524026-1952-FAFB-DAEF-EB8F8C5D060E}"/>
              </a:ext>
            </a:extLst>
          </p:cNvPr>
          <p:cNvSpPr/>
          <p:nvPr/>
        </p:nvSpPr>
        <p:spPr>
          <a:xfrm flipV="1">
            <a:off x="8001167" y="3627773"/>
            <a:ext cx="831440" cy="1211290"/>
          </a:xfrm>
          <a:prstGeom prst="curvedLeftArrow">
            <a:avLst>
              <a:gd name="adj1" fmla="val 21727"/>
              <a:gd name="adj2" fmla="val 43665"/>
              <a:gd name="adj3" fmla="val 3914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4A7DBD9-455E-016F-A0BE-E33EBE306696}"/>
              </a:ext>
            </a:extLst>
          </p:cNvPr>
          <p:cNvSpPr txBox="1"/>
          <p:nvPr/>
        </p:nvSpPr>
        <p:spPr>
          <a:xfrm>
            <a:off x="2857112" y="3132026"/>
            <a:ext cx="20577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for loop</a:t>
            </a:r>
            <a:r>
              <a:rPr lang="ko-KR" altLang="en-US" dirty="0"/>
              <a:t>문 </a:t>
            </a:r>
            <a:r>
              <a:rPr lang="en-US" altLang="ko-KR" dirty="0"/>
              <a:t>-&gt; 16</a:t>
            </a:r>
            <a:r>
              <a:rPr lang="ko-KR" altLang="en-US" dirty="0"/>
              <a:t>번 반복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3839B76-D058-2521-B5A4-8E658C44CA24}"/>
              </a:ext>
            </a:extLst>
          </p:cNvPr>
          <p:cNvSpPr txBox="1"/>
          <p:nvPr/>
        </p:nvSpPr>
        <p:spPr>
          <a:xfrm>
            <a:off x="3571773" y="4422166"/>
            <a:ext cx="25899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동일한 위치의 원소마다 계산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413643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A6681BC-3158-ECB3-715B-12EF0DE86CF5}"/>
              </a:ext>
            </a:extLst>
          </p:cNvPr>
          <p:cNvSpPr txBox="1"/>
          <p:nvPr/>
        </p:nvSpPr>
        <p:spPr>
          <a:xfrm>
            <a:off x="2605874" y="838305"/>
            <a:ext cx="22526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Without vectorization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4411CF-A063-B4CA-ADA5-E25D1CC8A3DD}"/>
              </a:ext>
            </a:extLst>
          </p:cNvPr>
          <p:cNvSpPr txBox="1"/>
          <p:nvPr/>
        </p:nvSpPr>
        <p:spPr>
          <a:xfrm>
            <a:off x="6033072" y="838305"/>
            <a:ext cx="22526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vectorization</a:t>
            </a: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42F3E048-EC11-B151-948F-DDF5554B05B6}"/>
              </a:ext>
            </a:extLst>
          </p:cNvPr>
          <p:cNvSpPr txBox="1"/>
          <p:nvPr/>
        </p:nvSpPr>
        <p:spPr>
          <a:xfrm>
            <a:off x="331706" y="261522"/>
            <a:ext cx="6134407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Gradient descent for multiple linear regression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1007A3-88FE-B87E-3D27-B61CBB8E02E4}"/>
              </a:ext>
            </a:extLst>
          </p:cNvPr>
          <p:cNvSpPr txBox="1"/>
          <p:nvPr/>
        </p:nvSpPr>
        <p:spPr>
          <a:xfrm>
            <a:off x="574766" y="1358537"/>
            <a:ext cx="154721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Cost function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Gradient descent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256ADCB-50D1-87E4-689B-22FBA163D1BE}"/>
                  </a:ext>
                </a:extLst>
              </p:cNvPr>
              <p:cNvSpPr txBox="1"/>
              <p:nvPr/>
            </p:nvSpPr>
            <p:spPr>
              <a:xfrm>
                <a:off x="2979899" y="1358536"/>
                <a:ext cx="148624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/>
                  <a:t>J(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ko-KR" dirty="0">
                    <a:solidFill>
                      <a:srgbClr val="00B0F0"/>
                    </a:solidFill>
                  </a:rPr>
                  <a:t>, … 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ko-KR" dirty="0"/>
                  <a:t>, </a:t>
                </a:r>
                <a:r>
                  <a:rPr lang="en-US" altLang="ko-KR" dirty="0">
                    <a:solidFill>
                      <a:schemeClr val="tx1"/>
                    </a:solidFill>
                  </a:rPr>
                  <a:t>b</a:t>
                </a:r>
                <a:r>
                  <a:rPr lang="en-US" altLang="ko-KR" dirty="0"/>
                  <a:t>)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256ADCB-50D1-87E4-689B-22FBA163D1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9899" y="1358536"/>
                <a:ext cx="1486241" cy="307777"/>
              </a:xfrm>
              <a:prstGeom prst="rect">
                <a:avLst/>
              </a:prstGeom>
              <a:blipFill>
                <a:blip r:embed="rId2"/>
                <a:stretch>
                  <a:fillRect l="-1230" t="-4000" b="-200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C4A4B53-4436-E27C-541B-5B41D132B336}"/>
                  </a:ext>
                </a:extLst>
              </p:cNvPr>
              <p:cNvSpPr txBox="1"/>
              <p:nvPr/>
            </p:nvSpPr>
            <p:spPr>
              <a:xfrm>
                <a:off x="6466113" y="1326668"/>
                <a:ext cx="68044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/>
                  <a:t>J(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ko-KR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</m:oMath>
                </a14:m>
                <a:r>
                  <a:rPr lang="en-US" altLang="ko-KR" dirty="0">
                    <a:solidFill>
                      <a:srgbClr val="00B0F0"/>
                    </a:solidFill>
                  </a:rPr>
                  <a:t>,</a:t>
                </a:r>
                <a:r>
                  <a:rPr lang="en-US" altLang="ko-KR" dirty="0">
                    <a:solidFill>
                      <a:schemeClr val="tx1"/>
                    </a:solidFill>
                  </a:rPr>
                  <a:t>b</a:t>
                </a:r>
                <a:r>
                  <a:rPr lang="en-US" altLang="ko-KR" dirty="0"/>
                  <a:t>)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C4A4B53-4436-E27C-541B-5B41D132B3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6113" y="1326668"/>
                <a:ext cx="680443" cy="307777"/>
              </a:xfrm>
              <a:prstGeom prst="rect">
                <a:avLst/>
              </a:prstGeom>
              <a:blipFill>
                <a:blip r:embed="rId3"/>
                <a:stretch>
                  <a:fillRect l="-2703" t="-4000" r="-2703" b="-200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7578BB6-5511-095F-7D04-E07ECBBD0D2E}"/>
                  </a:ext>
                </a:extLst>
              </p:cNvPr>
              <p:cNvSpPr txBox="1"/>
              <p:nvPr/>
            </p:nvSpPr>
            <p:spPr>
              <a:xfrm>
                <a:off x="2979899" y="2140289"/>
                <a:ext cx="2531399" cy="7755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ko-KR" dirty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ko-KR" alt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𝛼</m:t>
                    </m:r>
                    <m:f>
                      <m:fPr>
                        <m:ctrlP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o-KR" alt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𝜕</m:t>
                        </m:r>
                      </m:num>
                      <m:den>
                        <m:r>
                          <a:rPr lang="ko-KR" alt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altLang="ko-KR" b="0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ko-KR" b="0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𝐽</m:t>
                    </m:r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ko-KR" dirty="0">
                    <a:solidFill>
                      <a:srgbClr val="00B0F0"/>
                    </a:solidFill>
                  </a:rPr>
                  <a:t>, …,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ko-KR" dirty="0"/>
              </a:p>
              <a:p>
                <a:r>
                  <a:rPr lang="en-US" altLang="ko-KR" dirty="0">
                    <a:solidFill>
                      <a:schemeClr val="tx1"/>
                    </a:solidFill>
                  </a:rPr>
                  <a:t>b 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b</m:t>
                    </m:r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ko-KR" alt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𝛼</m:t>
                    </m:r>
                    <m:f>
                      <m:fPr>
                        <m:ctrlP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o-KR" alt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𝜕</m:t>
                        </m:r>
                      </m:num>
                      <m:den>
                        <m:r>
                          <a:rPr lang="ko-KR" alt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den>
                    </m:f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𝐽</m:t>
                    </m:r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ko-KR" dirty="0">
                    <a:solidFill>
                      <a:srgbClr val="00B0F0"/>
                    </a:solidFill>
                  </a:rPr>
                  <a:t>, …,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7578BB6-5511-095F-7D04-E07ECBBD0D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9899" y="2140289"/>
                <a:ext cx="2531399" cy="775597"/>
              </a:xfrm>
              <a:prstGeom prst="rect">
                <a:avLst/>
              </a:prstGeom>
              <a:blipFill>
                <a:blip r:embed="rId4"/>
                <a:stretch>
                  <a:fillRect l="-723" b="-157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5D298D3-6203-AADE-8871-B89498CE59F5}"/>
                  </a:ext>
                </a:extLst>
              </p:cNvPr>
              <p:cNvSpPr txBox="1"/>
              <p:nvPr/>
            </p:nvSpPr>
            <p:spPr>
              <a:xfrm>
                <a:off x="5938501" y="2116207"/>
                <a:ext cx="1901996" cy="7755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ko-KR" dirty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ko-KR" alt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𝛼</m:t>
                    </m:r>
                    <m:f>
                      <m:fPr>
                        <m:ctrlP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o-KR" alt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𝜕</m:t>
                        </m:r>
                      </m:num>
                      <m:den>
                        <m:r>
                          <a:rPr lang="ko-KR" alt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altLang="ko-KR" b="0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ko-KR" b="0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𝐽</m:t>
                    </m:r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⃗"/>
                        <m:ctrlPr>
                          <a:rPr lang="en-US" altLang="ko-KR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m:rPr>
                        <m:nor/>
                      </m:rPr>
                      <a:rPr lang="en-US" altLang="ko-KR" dirty="0"/>
                      <m:t>, </m:t>
                    </m:r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ko-KR" dirty="0"/>
              </a:p>
              <a:p>
                <a:r>
                  <a:rPr lang="en-US" altLang="ko-KR" dirty="0">
                    <a:solidFill>
                      <a:schemeClr val="tx1"/>
                    </a:solidFill>
                  </a:rPr>
                  <a:t>b 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b</m:t>
                    </m:r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ko-KR" alt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𝛼</m:t>
                    </m:r>
                    <m:f>
                      <m:fPr>
                        <m:ctrlP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o-KR" alt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𝜕</m:t>
                        </m:r>
                      </m:num>
                      <m:den>
                        <m:r>
                          <a:rPr lang="ko-KR" alt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den>
                    </m:f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𝐽</m:t>
                    </m:r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⃗"/>
                        <m:ctrlPr>
                          <a:rPr lang="en-US" altLang="ko-KR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m:rPr>
                        <m:nor/>
                      </m:rPr>
                      <a:rPr lang="en-US" altLang="ko-KR" dirty="0"/>
                      <m:t>,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5D298D3-6203-AADE-8871-B89498CE59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8501" y="2116207"/>
                <a:ext cx="1901996" cy="775597"/>
              </a:xfrm>
              <a:prstGeom prst="rect">
                <a:avLst/>
              </a:prstGeom>
              <a:blipFill>
                <a:blip r:embed="rId5"/>
                <a:stretch>
                  <a:fillRect l="-962" b="-157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타원 11">
            <a:extLst>
              <a:ext uri="{FF2B5EF4-FFF2-40B4-BE49-F238E27FC236}">
                <a16:creationId xmlns:a16="http://schemas.microsoft.com/office/drawing/2014/main" id="{B660ECC9-D6C0-A2B8-FDCD-5F8303CCF55E}"/>
              </a:ext>
            </a:extLst>
          </p:cNvPr>
          <p:cNvSpPr/>
          <p:nvPr/>
        </p:nvSpPr>
        <p:spPr>
          <a:xfrm>
            <a:off x="7241723" y="2188030"/>
            <a:ext cx="285750" cy="25783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4D5C7EE6-F37A-1DE1-2F33-4E9E40F10045}"/>
              </a:ext>
            </a:extLst>
          </p:cNvPr>
          <p:cNvSpPr/>
          <p:nvPr/>
        </p:nvSpPr>
        <p:spPr>
          <a:xfrm>
            <a:off x="7016520" y="2560229"/>
            <a:ext cx="285750" cy="25783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F99815-8959-FC5A-93A5-05FE4F5560F4}"/>
              </a:ext>
            </a:extLst>
          </p:cNvPr>
          <p:cNvSpPr txBox="1"/>
          <p:nvPr/>
        </p:nvSpPr>
        <p:spPr>
          <a:xfrm>
            <a:off x="596623" y="3040031"/>
            <a:ext cx="31262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Gradient descent with n features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BDA2868F-D9F3-58BD-CEC5-E6DA3808A6C0}"/>
              </a:ext>
            </a:extLst>
          </p:cNvPr>
          <p:cNvGrpSpPr/>
          <p:nvPr/>
        </p:nvGrpSpPr>
        <p:grpSpPr>
          <a:xfrm>
            <a:off x="816429" y="3458824"/>
            <a:ext cx="8327571" cy="1351011"/>
            <a:chOff x="770709" y="3735977"/>
            <a:chExt cx="8327571" cy="135101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114EE004-384C-365B-86ED-0BF22797293C}"/>
                    </a:ext>
                  </a:extLst>
                </p:cNvPr>
                <p:cNvSpPr txBox="1"/>
                <p:nvPr/>
              </p:nvSpPr>
              <p:spPr>
                <a:xfrm>
                  <a:off x="770709" y="3735977"/>
                  <a:ext cx="8190411" cy="135101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/>
                    <a:t>Repeat {</a:t>
                  </a:r>
                </a:p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ko-KR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a14:m>
                  <a:r>
                    <a:rPr lang="en-US" altLang="ko-KR" dirty="0">
                      <a:solidFill>
                        <a:schemeClr val="tx1"/>
                      </a:solidFill>
                    </a:rPr>
                    <a:t>=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ko-KR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ko-K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ko-KR" alt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f>
                        <m:fPr>
                          <m:ctrlPr>
                            <a:rPr lang="en-US" altLang="ko-KR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ko-KR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acc>
                                <m:accPr>
                                  <m:chr m:val="⃗"/>
                                  <m:ctrlPr>
                                    <a:rPr lang="en-US" altLang="ko-KR" i="1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ko-KR" i="1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</m:acc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</m:sSub>
                          <m:d>
                            <m:d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ko-KR" i="1" smtClean="0">
                                      <a:solidFill>
                                        <a:srgbClr val="FFC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altLang="ko-KR" i="1">
                                          <a:solidFill>
                                            <a:srgbClr val="FFC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ko-KR" i="1">
                                          <a:solidFill>
                                            <a:srgbClr val="FFC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  <m:sup>
                                  <m:d>
                                    <m:dPr>
                                      <m:ctrlPr>
                                        <a:rPr lang="en-US" altLang="ko-KR" b="0" i="1" smtClean="0">
                                          <a:solidFill>
                                            <a:srgbClr val="FFC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ko-KR" b="0" i="1" smtClean="0">
                                          <a:solidFill>
                                            <a:srgbClr val="FFC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</m:e>
                          </m:d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</m:sup>
                          </m:sSup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  <m:sSubSup>
                            <m:sSubSupPr>
                              <m:ctrlPr>
                                <a:rPr lang="en-US" altLang="ko-KR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ko-KR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altLang="ko-KR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ko-KR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ko-KR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</m:e>
                      </m:nary>
                    </m:oMath>
                  </a14:m>
                  <a:endParaRPr lang="en-US" altLang="ko-KR" dirty="0"/>
                </a:p>
                <a:p>
                  <a:endParaRPr lang="en-US" altLang="ko-KR" dirty="0"/>
                </a:p>
                <a:p>
                  <a:endParaRPr lang="en-US" altLang="ko-KR" dirty="0"/>
                </a:p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ko-KR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a14:m>
                  <a:r>
                    <a:rPr lang="en-US" altLang="ko-KR" dirty="0">
                      <a:solidFill>
                        <a:schemeClr val="tx1"/>
                      </a:solidFill>
                    </a:rPr>
                    <a:t>=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ko-KR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altLang="ko-K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ko-KR" alt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f>
                        <m:fPr>
                          <m:ctrlPr>
                            <a:rPr lang="en-US" altLang="ko-KR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ko-KR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acc>
                                <m:accPr>
                                  <m:chr m:val="⃗"/>
                                  <m:ctrlPr>
                                    <a:rPr lang="en-US" altLang="ko-KR" i="1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ko-KR" i="1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</m:acc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</m:sSub>
                          <m:d>
                            <m:d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ko-KR" i="1" smtClean="0">
                                      <a:solidFill>
                                        <a:srgbClr val="FFC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altLang="ko-KR" i="1">
                                          <a:solidFill>
                                            <a:srgbClr val="FFC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ko-KR" i="1">
                                          <a:solidFill>
                                            <a:srgbClr val="FFC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  <m:sup>
                                  <m:d>
                                    <m:dPr>
                                      <m:ctrlPr>
                                        <a:rPr lang="en-US" altLang="ko-KR" b="0" i="1" smtClean="0">
                                          <a:solidFill>
                                            <a:srgbClr val="FFC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ko-KR" b="0" i="1" smtClean="0">
                                          <a:solidFill>
                                            <a:srgbClr val="FFC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</m:e>
                          </m:d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</m:sup>
                          </m:sSup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  <m:sSubSup>
                            <m:sSubSupPr>
                              <m:ctrlPr>
                                <a:rPr lang="en-US" altLang="ko-KR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ko-KR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>
                              <m:r>
                                <a:rPr lang="en-US" altLang="ko-KR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ko-KR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ko-KR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</m:e>
                      </m:nary>
                    </m:oMath>
                  </a14:m>
                  <a:r>
                    <a:rPr lang="ko-KR" altLang="en-US" dirty="0"/>
                    <a:t>                                                                          </a:t>
                  </a:r>
                  <a:r>
                    <a:rPr lang="en-US" altLang="ko-KR" dirty="0"/>
                    <a:t>}</a:t>
                  </a:r>
                  <a:endParaRPr lang="ko-KR" altLang="en-US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114EE004-384C-365B-86ED-0BF22797293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0709" y="3735977"/>
                  <a:ext cx="8190411" cy="1351011"/>
                </a:xfrm>
                <a:prstGeom prst="rect">
                  <a:avLst/>
                </a:prstGeom>
                <a:blipFill>
                  <a:blip r:embed="rId6"/>
                  <a:stretch>
                    <a:fillRect l="-223" t="-4054" b="-32432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50740F9-EE99-4144-1DF9-1FB27BD0D773}"/>
                    </a:ext>
                  </a:extLst>
                </p:cNvPr>
                <p:cNvSpPr txBox="1"/>
                <p:nvPr/>
              </p:nvSpPr>
              <p:spPr>
                <a:xfrm>
                  <a:off x="4526280" y="4679506"/>
                  <a:ext cx="4572000" cy="39850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altLang="ko-K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</m:oMath>
                  </a14:m>
                  <a:r>
                    <a:rPr lang="en-US" altLang="ko-KR" dirty="0">
                      <a:solidFill>
                        <a:schemeClr val="tx1"/>
                      </a:solidFill>
                    </a:rPr>
                    <a:t>= </a:t>
                  </a:r>
                  <a14:m>
                    <m:oMath xmlns:m="http://schemas.openxmlformats.org/officeDocument/2006/math">
                      <m:r>
                        <a:rPr lang="en-US" altLang="ko-K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altLang="ko-K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ko-KR" alt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f>
                        <m:fPr>
                          <m:ctrlPr>
                            <a:rPr lang="en-US" altLang="ko-KR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ko-KR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acc>
                                <m:accPr>
                                  <m:chr m:val="⃗"/>
                                  <m:ctrlPr>
                                    <a:rPr lang="en-US" altLang="ko-KR" i="1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ko-KR" i="1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</m:acc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</m:sSub>
                          <m:d>
                            <m:d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ko-KR" i="1" smtClean="0">
                                      <a:solidFill>
                                        <a:srgbClr val="FFC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altLang="ko-KR" i="1">
                                          <a:solidFill>
                                            <a:srgbClr val="FFC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ko-KR" i="1">
                                          <a:solidFill>
                                            <a:srgbClr val="FFC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  <m:sup>
                                  <m:d>
                                    <m:dPr>
                                      <m:ctrlPr>
                                        <a:rPr lang="en-US" altLang="ko-KR" b="0" i="1" smtClean="0">
                                          <a:solidFill>
                                            <a:srgbClr val="FFC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ko-KR" b="0" i="1" smtClean="0">
                                          <a:solidFill>
                                            <a:srgbClr val="FFC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</m:e>
                          </m:d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</m:sup>
                          </m:sSup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altLang="ko-KR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</m:oMath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50740F9-EE99-4144-1DF9-1FB27BD0D77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26280" y="4679506"/>
                  <a:ext cx="4572000" cy="398507"/>
                </a:xfrm>
                <a:prstGeom prst="rect">
                  <a:avLst/>
                </a:prstGeom>
                <a:blipFill>
                  <a:blip r:embed="rId7"/>
                  <a:stretch>
                    <a:fillRect t="-66667" b="-110606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539E613-6AE9-3F17-3CBD-B2A2F9080A1C}"/>
                </a:ext>
              </a:extLst>
            </p:cNvPr>
            <p:cNvSpPr/>
            <p:nvPr/>
          </p:nvSpPr>
          <p:spPr>
            <a:xfrm>
              <a:off x="1763486" y="3958046"/>
              <a:ext cx="2338251" cy="405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C64AD9DB-6D8D-2472-6DA2-F21F8B86E12C}"/>
                    </a:ext>
                  </a:extLst>
                </p:cNvPr>
                <p:cNvSpPr txBox="1"/>
                <p:nvPr/>
              </p:nvSpPr>
              <p:spPr>
                <a:xfrm>
                  <a:off x="3873139" y="3823940"/>
                  <a:ext cx="2338251" cy="56271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en-US" altLang="ko-KR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ko-KR" alt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𝜕</m:t>
                            </m:r>
                          </m:num>
                          <m:den>
                            <m:r>
                              <a:rPr lang="ko-KR" alt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lang="en-US" altLang="ko-KR" b="0" i="1" smtClean="0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 smtClean="0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altLang="ko-KR" b="0" i="1" smtClean="0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den>
                        </m:f>
                        <m: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𝐽</m:t>
                        </m:r>
                        <m: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acc>
                          <m:accPr>
                            <m:chr m:val="⃗"/>
                            <m:ctrlPr>
                              <a:rPr lang="en-US" altLang="ko-KR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ko-KR" i="1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  <m:r>
                          <m:rPr>
                            <m:nor/>
                          </m:rPr>
                          <a:rPr lang="en-US" altLang="ko-KR" dirty="0"/>
                          <m:t>, </m:t>
                        </m:r>
                        <m: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altLang="ko-KR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C64AD9DB-6D8D-2472-6DA2-F21F8B86E12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73139" y="3823940"/>
                  <a:ext cx="2338251" cy="562718"/>
                </a:xfrm>
                <a:prstGeom prst="rect">
                  <a:avLst/>
                </a:prstGeom>
                <a:blipFill>
                  <a:blip r:embed="rId8"/>
                  <a:stretch>
                    <a:fillRect b="-1087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BEBFBA6A-BAB0-D086-62BC-B0F8C35F5138}"/>
                </a:ext>
              </a:extLst>
            </p:cNvPr>
            <p:cNvCxnSpPr/>
            <p:nvPr/>
          </p:nvCxnSpPr>
          <p:spPr>
            <a:xfrm>
              <a:off x="4101737" y="4147273"/>
              <a:ext cx="364403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82002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83;p16">
            <a:extLst>
              <a:ext uri="{FF2B5EF4-FFF2-40B4-BE49-F238E27FC236}">
                <a16:creationId xmlns:a16="http://schemas.microsoft.com/office/drawing/2014/main" id="{690AE810-0479-3AE1-41FD-04358669711B}"/>
              </a:ext>
            </a:extLst>
          </p:cNvPr>
          <p:cNvSpPr txBox="1"/>
          <p:nvPr/>
        </p:nvSpPr>
        <p:spPr>
          <a:xfrm>
            <a:off x="331706" y="261522"/>
            <a:ext cx="6134407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An alternative to gradient descent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133489-E483-D19F-8BA1-F405ECF5A934}"/>
              </a:ext>
            </a:extLst>
          </p:cNvPr>
          <p:cNvSpPr txBox="1"/>
          <p:nvPr/>
        </p:nvSpPr>
        <p:spPr>
          <a:xfrm>
            <a:off x="331706" y="1175657"/>
            <a:ext cx="82767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Normal equation </a:t>
            </a:r>
            <a:r>
              <a:rPr lang="en-US" altLang="ko-KR" dirty="0"/>
              <a:t>: </a:t>
            </a:r>
            <a:r>
              <a:rPr lang="ko-KR" altLang="en-US" dirty="0"/>
              <a:t>경사면 하강이 아니라 한 번에 최저점을 찾는 방법</a:t>
            </a:r>
            <a:endParaRPr lang="en-US" altLang="ko-KR" dirty="0"/>
          </a:p>
          <a:p>
            <a:r>
              <a:rPr lang="en-US" altLang="ko-KR" dirty="0"/>
              <a:t>Only</a:t>
            </a:r>
            <a:r>
              <a:rPr lang="ko-KR" altLang="en-US" dirty="0"/>
              <a:t> </a:t>
            </a:r>
            <a:r>
              <a:rPr lang="en-US" altLang="ko-KR" dirty="0"/>
              <a:t>for</a:t>
            </a:r>
            <a:r>
              <a:rPr lang="ko-KR" altLang="en-US" dirty="0"/>
              <a:t> </a:t>
            </a:r>
            <a:r>
              <a:rPr lang="en-US" altLang="ko-KR" b="1" dirty="0"/>
              <a:t>linear</a:t>
            </a:r>
            <a:r>
              <a:rPr lang="ko-KR" altLang="en-US" b="1" dirty="0"/>
              <a:t> </a:t>
            </a:r>
            <a:r>
              <a:rPr lang="en-US" altLang="ko-KR" b="1" dirty="0"/>
              <a:t>regression</a:t>
            </a:r>
          </a:p>
          <a:p>
            <a:r>
              <a:rPr lang="en-US" altLang="ko-KR" dirty="0"/>
              <a:t>Solve for </a:t>
            </a:r>
            <a:r>
              <a:rPr lang="en-US" altLang="ko-KR" b="1" dirty="0"/>
              <a:t>w, b </a:t>
            </a:r>
            <a:r>
              <a:rPr lang="en-US" altLang="ko-KR" dirty="0"/>
              <a:t>without iterations</a:t>
            </a:r>
          </a:p>
          <a:p>
            <a:endParaRPr lang="en-US" altLang="ko-KR" dirty="0"/>
          </a:p>
          <a:p>
            <a:r>
              <a:rPr lang="en-US" altLang="ko-KR" dirty="0"/>
              <a:t>Disadvantages</a:t>
            </a:r>
          </a:p>
          <a:p>
            <a:r>
              <a:rPr lang="en-US" altLang="ko-KR" dirty="0"/>
              <a:t>Doesn’t generalize to other learning algorithms</a:t>
            </a:r>
          </a:p>
          <a:p>
            <a:r>
              <a:rPr lang="en-US" altLang="ko-KR" b="1" dirty="0"/>
              <a:t>Slow</a:t>
            </a:r>
            <a:r>
              <a:rPr lang="en-US" altLang="ko-KR" dirty="0"/>
              <a:t> when number of features is </a:t>
            </a:r>
            <a:r>
              <a:rPr lang="en-US" altLang="ko-KR" b="1" dirty="0"/>
              <a:t>large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Normal equation method may be used in machine learning libraries that implement </a:t>
            </a:r>
            <a:r>
              <a:rPr lang="en-US" altLang="ko-KR" b="1" dirty="0"/>
              <a:t>linear regression</a:t>
            </a:r>
          </a:p>
          <a:p>
            <a:r>
              <a:rPr lang="en-US" altLang="ko-KR" b="1" dirty="0"/>
              <a:t>Gradient descent </a:t>
            </a:r>
            <a:r>
              <a:rPr lang="en-US" altLang="ko-KR" dirty="0"/>
              <a:t>is the recommended method for finding parameters </a:t>
            </a:r>
            <a:r>
              <a:rPr lang="en-US" altLang="ko-KR" dirty="0" err="1"/>
              <a:t>w,b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291972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4364446" y="2142962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753875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137600" y="1820125"/>
            <a:ext cx="2282100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1 :</a:t>
            </a:r>
            <a:r>
              <a:rPr lang="en-US" altLang="ko" dirty="0"/>
              <a:t> </a:t>
            </a:r>
            <a:r>
              <a:rPr lang="ko-KR" altLang="en-US" dirty="0" err="1"/>
              <a:t>고가연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2 : </a:t>
            </a:r>
            <a:r>
              <a:rPr lang="ko-KR" altLang="en-US" dirty="0" err="1"/>
              <a:t>임태인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3 : </a:t>
            </a:r>
            <a:r>
              <a:rPr lang="ko-KR" altLang="en-US" dirty="0"/>
              <a:t>김명빈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스터디원</a:t>
            </a:r>
            <a:r>
              <a:rPr lang="ko-KR" altLang="en-US" dirty="0"/>
              <a:t> </a:t>
            </a:r>
            <a:r>
              <a:rPr lang="en-US" altLang="ko-KR" dirty="0"/>
              <a:t>4 : </a:t>
            </a:r>
            <a:r>
              <a:rPr lang="ko-KR" altLang="en-US" dirty="0" err="1"/>
              <a:t>오규안</a:t>
            </a:r>
            <a:endParaRPr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6AD32E4-6518-93B5-534C-6122F73184DE}"/>
              </a:ext>
            </a:extLst>
          </p:cNvPr>
          <p:cNvGrpSpPr/>
          <p:nvPr/>
        </p:nvGrpSpPr>
        <p:grpSpPr>
          <a:xfrm>
            <a:off x="1591444" y="998881"/>
            <a:ext cx="4089235" cy="3563018"/>
            <a:chOff x="1353962" y="998881"/>
            <a:chExt cx="4089235" cy="3563018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02D323D2-876D-0AB8-BAFC-BE967BA844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24283" r="35314" b="26286"/>
            <a:stretch/>
          </p:blipFill>
          <p:spPr>
            <a:xfrm>
              <a:off x="1353962" y="998881"/>
              <a:ext cx="4089235" cy="1757719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D7CD3F30-DFE0-7E1D-7FAA-AC454F6387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1789" t="23126" r="4309" b="26720"/>
            <a:stretch/>
          </p:blipFill>
          <p:spPr>
            <a:xfrm>
              <a:off x="1353962" y="2756600"/>
              <a:ext cx="4089235" cy="180529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94E00E-93D0-3C49-315D-412B9850A517}"/>
              </a:ext>
            </a:extLst>
          </p:cNvPr>
          <p:cNvSpPr txBox="1"/>
          <p:nvPr/>
        </p:nvSpPr>
        <p:spPr>
          <a:xfrm>
            <a:off x="1479395" y="1055649"/>
            <a:ext cx="56871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800" b="1" dirty="0"/>
              <a:t>4</a:t>
            </a:r>
            <a:r>
              <a:rPr lang="ko-KR" altLang="en-US" sz="1800" b="1" dirty="0"/>
              <a:t>주차 학습내용</a:t>
            </a:r>
            <a:endParaRPr lang="en-US" altLang="ko-KR" sz="1800" b="1" dirty="0"/>
          </a:p>
          <a:p>
            <a:endParaRPr lang="en-US" altLang="ko-KR" sz="1800" b="1" dirty="0"/>
          </a:p>
          <a:p>
            <a:r>
              <a:rPr lang="en-US" altLang="ko-KR" sz="1800" b="1" dirty="0"/>
              <a:t>- Gradient Descent</a:t>
            </a:r>
          </a:p>
          <a:p>
            <a:endParaRPr lang="en-US" altLang="ko-KR" sz="1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800" b="1" dirty="0"/>
              <a:t>5</a:t>
            </a:r>
            <a:r>
              <a:rPr lang="ko-KR" altLang="en-US" sz="1800" b="1" dirty="0"/>
              <a:t>주차 학습내용</a:t>
            </a:r>
            <a:endParaRPr lang="en-US" altLang="ko-KR" sz="1800" b="1" dirty="0"/>
          </a:p>
          <a:p>
            <a:endParaRPr lang="en-US" altLang="ko-KR" sz="1800" b="1" dirty="0"/>
          </a:p>
          <a:p>
            <a:r>
              <a:rPr lang="en-US" altLang="ko-KR" sz="1800" b="1" dirty="0"/>
              <a:t>- Multiple Linear Regression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478981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Gradient Descent /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경사 </a:t>
            </a:r>
            <a:r>
              <a:rPr lang="ko-KR" altLang="en-US" sz="2000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하강법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3D650C-A1FF-D997-200F-8E6EA248BABE}"/>
              </a:ext>
            </a:extLst>
          </p:cNvPr>
          <p:cNvSpPr txBox="1"/>
          <p:nvPr/>
        </p:nvSpPr>
        <p:spPr>
          <a:xfrm>
            <a:off x="1479313" y="1075481"/>
            <a:ext cx="7363236" cy="886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b="1" dirty="0"/>
              <a:t>경사 하강법은 함수의 최소값을 찾는 문제에서 활용된다</a:t>
            </a:r>
            <a:endParaRPr lang="en-US" altLang="ko-KR" b="1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b="1" dirty="0"/>
              <a:t>함수의 한 점에서 새로운 매개변수들을 갱신하여 함수의 최소값을 찾는다</a:t>
            </a:r>
            <a:r>
              <a:rPr lang="en-US" altLang="ko-KR" b="1" dirty="0"/>
              <a:t>. </a:t>
            </a:r>
          </a:p>
        </p:txBody>
      </p:sp>
      <p:pic>
        <p:nvPicPr>
          <p:cNvPr id="1026" name="Picture 2" descr="Machine Learning] 경사 하강법(Gradient Descent) :: 지금은 독일">
            <a:extLst>
              <a:ext uri="{FF2B5EF4-FFF2-40B4-BE49-F238E27FC236}">
                <a16:creationId xmlns:a16="http://schemas.microsoft.com/office/drawing/2014/main" id="{7109C843-18D1-4B66-CE54-84600DA5E5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3600" y="2307642"/>
            <a:ext cx="5607081" cy="270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629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478981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Gradient Descent Algorithm /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경사 </a:t>
            </a:r>
            <a:r>
              <a:rPr lang="ko-KR" altLang="en-US" sz="2000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하강법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알고리즘 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95CF3FD-5006-76AC-2D12-EF6E068385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4" y="919464"/>
            <a:ext cx="3923112" cy="126672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9CFE95E-CB2C-1705-1CB2-AA846076DD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8602" y="2260201"/>
            <a:ext cx="3005798" cy="180028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58BF36A-D14B-9254-9CED-716EE95864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2086" y="2298607"/>
            <a:ext cx="3005798" cy="176187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3CC1BD5-361D-6920-28C0-CF572638D12E}"/>
              </a:ext>
            </a:extLst>
          </p:cNvPr>
          <p:cNvSpPr txBox="1"/>
          <p:nvPr/>
        </p:nvSpPr>
        <p:spPr>
          <a:xfrm>
            <a:off x="3267643" y="4120064"/>
            <a:ext cx="10399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Arial Nova Light" panose="020B0604020202020204" pitchFamily="34" charset="0"/>
              </a:rPr>
              <a:t>&gt; 0</a:t>
            </a:r>
            <a:endParaRPr lang="ko-KR" altLang="en-US" sz="3200" b="1" dirty="0">
              <a:latin typeface="Arial Nova Light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1B558F-9267-F508-1580-22A7141DADE1}"/>
              </a:ext>
            </a:extLst>
          </p:cNvPr>
          <p:cNvSpPr txBox="1"/>
          <p:nvPr/>
        </p:nvSpPr>
        <p:spPr>
          <a:xfrm>
            <a:off x="6922995" y="4120063"/>
            <a:ext cx="10399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Arial Nova Light" panose="020B0604020202020204" pitchFamily="34" charset="0"/>
              </a:rPr>
              <a:t>&lt; 0</a:t>
            </a:r>
            <a:endParaRPr lang="ko-KR" altLang="en-US" sz="3200" b="1" dirty="0">
              <a:latin typeface="Arial Nova Light" panose="020B0604020202020204" pitchFamily="34" charset="0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91F55E4-033A-5AFB-F9B8-6F0CF7D7A1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460" t="11878" r="3234"/>
          <a:stretch/>
        </p:blipFill>
        <p:spPr>
          <a:xfrm>
            <a:off x="2366685" y="4060486"/>
            <a:ext cx="895161" cy="8136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21546A7-C14D-17B0-1C1D-AAE626EB8B0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460" t="11878" r="3234"/>
          <a:stretch/>
        </p:blipFill>
        <p:spPr>
          <a:xfrm>
            <a:off x="6027833" y="4060486"/>
            <a:ext cx="895162" cy="813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Learning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Rate / </a:t>
            </a:r>
            <a:r>
              <a:rPr lang="ko-KR" altLang="en-US" sz="2000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학습률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19ABDC5-59CE-7CCD-A762-06AF24E4BF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325" t="35735" r="34822" b="23876"/>
          <a:stretch/>
        </p:blipFill>
        <p:spPr>
          <a:xfrm>
            <a:off x="1593671" y="1960406"/>
            <a:ext cx="416807" cy="61404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353AC99-F60B-559F-3BD8-A601866754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787886"/>
            <a:ext cx="3923112" cy="12667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0AC0990-2E4A-F6BE-6091-44B88922CFF0}"/>
              </a:ext>
            </a:extLst>
          </p:cNvPr>
          <p:cNvSpPr txBox="1"/>
          <p:nvPr/>
        </p:nvSpPr>
        <p:spPr>
          <a:xfrm>
            <a:off x="1916012" y="2036049"/>
            <a:ext cx="29090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Arial Nova Light" panose="020B0604020202020204" pitchFamily="34" charset="0"/>
              </a:rPr>
              <a:t>가 너무 작다면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9B03E0-D7C9-B588-2A40-5DCF5CE8FCF0}"/>
              </a:ext>
            </a:extLst>
          </p:cNvPr>
          <p:cNvSpPr txBox="1"/>
          <p:nvPr/>
        </p:nvSpPr>
        <p:spPr>
          <a:xfrm>
            <a:off x="1593671" y="2724291"/>
            <a:ext cx="4370286" cy="871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dirty="0">
                <a:solidFill>
                  <a:schemeClr val="accent1"/>
                </a:solidFill>
              </a:rPr>
              <a:t>경사 하강법의 속도가 </a:t>
            </a:r>
            <a:endParaRPr lang="en-US" altLang="ko-KR" sz="1800" b="1" dirty="0">
              <a:solidFill>
                <a:schemeClr val="accent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 b="1" dirty="0">
                <a:solidFill>
                  <a:schemeClr val="accent1"/>
                </a:solidFill>
              </a:rPr>
              <a:t>매우 느려진다</a:t>
            </a:r>
            <a:r>
              <a:rPr lang="en-US" altLang="ko-KR" sz="1800" b="1" dirty="0">
                <a:solidFill>
                  <a:schemeClr val="accent1"/>
                </a:solidFill>
              </a:rPr>
              <a:t>. </a:t>
            </a:r>
            <a:endParaRPr lang="en-US" altLang="ko-KR" sz="18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112321B-3A30-C963-ACB4-D53C4E7349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2338" y="1940104"/>
            <a:ext cx="4094070" cy="280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458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Learning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Rate / </a:t>
            </a:r>
            <a:r>
              <a:rPr lang="ko-KR" altLang="en-US" sz="2000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학습률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19ABDC5-59CE-7CCD-A762-06AF24E4BF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325" t="35735" r="34822" b="23876"/>
          <a:stretch/>
        </p:blipFill>
        <p:spPr>
          <a:xfrm>
            <a:off x="1593671" y="1960406"/>
            <a:ext cx="416807" cy="61404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353AC99-F60B-559F-3BD8-A601866754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769567"/>
            <a:ext cx="3923112" cy="12667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0AC0990-2E4A-F6BE-6091-44B88922CFF0}"/>
              </a:ext>
            </a:extLst>
          </p:cNvPr>
          <p:cNvSpPr txBox="1"/>
          <p:nvPr/>
        </p:nvSpPr>
        <p:spPr>
          <a:xfrm>
            <a:off x="1916012" y="2036049"/>
            <a:ext cx="29090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Arial Nova Light" panose="020B0604020202020204" pitchFamily="34" charset="0"/>
              </a:rPr>
              <a:t>가 너무 크다면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9B03E0-D7C9-B588-2A40-5DCF5CE8FCF0}"/>
              </a:ext>
            </a:extLst>
          </p:cNvPr>
          <p:cNvSpPr txBox="1"/>
          <p:nvPr/>
        </p:nvSpPr>
        <p:spPr>
          <a:xfrm>
            <a:off x="1593671" y="2724291"/>
            <a:ext cx="3098655" cy="1327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dirty="0">
                <a:solidFill>
                  <a:schemeClr val="accent1"/>
                </a:solidFill>
              </a:rPr>
              <a:t>수렴하지 못하고 발산하여</a:t>
            </a:r>
            <a:endParaRPr lang="en-US" altLang="ko-KR" sz="1800" b="1" dirty="0">
              <a:solidFill>
                <a:schemeClr val="accent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 b="1" dirty="0">
                <a:solidFill>
                  <a:schemeClr val="accent1"/>
                </a:solidFill>
              </a:rPr>
              <a:t>최소값을 찾지 못한다</a:t>
            </a:r>
            <a:r>
              <a:rPr lang="en-US" altLang="ko-KR" sz="1800" b="1" dirty="0">
                <a:solidFill>
                  <a:schemeClr val="accent1"/>
                </a:solidFill>
              </a:rPr>
              <a:t>.  </a:t>
            </a:r>
          </a:p>
          <a:p>
            <a:pPr>
              <a:lnSpc>
                <a:spcPct val="150000"/>
              </a:lnSpc>
            </a:pPr>
            <a:endParaRPr lang="en-US" altLang="ko-KR" sz="20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7A1444B-2FF3-47B2-D6DD-82BA34D406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9840" y="1828801"/>
            <a:ext cx="4462685" cy="32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1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Learning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Rate / </a:t>
            </a:r>
            <a:r>
              <a:rPr lang="ko-KR" altLang="en-US" sz="2000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학습률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19ABDC5-59CE-7CCD-A762-06AF24E4BF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325" t="35735" r="34822" b="23876"/>
          <a:stretch/>
        </p:blipFill>
        <p:spPr>
          <a:xfrm>
            <a:off x="1593671" y="1960406"/>
            <a:ext cx="416807" cy="61404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353AC99-F60B-559F-3BD8-A601866754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798949"/>
            <a:ext cx="3923112" cy="12667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0AC0990-2E4A-F6BE-6091-44B88922CFF0}"/>
              </a:ext>
            </a:extLst>
          </p:cNvPr>
          <p:cNvSpPr txBox="1"/>
          <p:nvPr/>
        </p:nvSpPr>
        <p:spPr>
          <a:xfrm>
            <a:off x="1916011" y="2036049"/>
            <a:ext cx="31888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>
                <a:latin typeface="Arial Nova Light" panose="020B0604020202020204" pitchFamily="34" charset="0"/>
              </a:rPr>
              <a:t>를</a:t>
            </a:r>
            <a:r>
              <a:rPr lang="ko-KR" altLang="en-US" sz="2000" b="1" dirty="0">
                <a:latin typeface="Arial Nova Light" panose="020B0604020202020204" pitchFamily="34" charset="0"/>
              </a:rPr>
              <a:t> 적절한 값으로 지정하면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9B03E0-D7C9-B588-2A40-5DCF5CE8FCF0}"/>
              </a:ext>
            </a:extLst>
          </p:cNvPr>
          <p:cNvSpPr txBox="1"/>
          <p:nvPr/>
        </p:nvSpPr>
        <p:spPr>
          <a:xfrm>
            <a:off x="1663188" y="2707342"/>
            <a:ext cx="3098655" cy="871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dirty="0">
                <a:solidFill>
                  <a:schemeClr val="accent1"/>
                </a:solidFill>
              </a:rPr>
              <a:t>느리지 않고</a:t>
            </a:r>
            <a:r>
              <a:rPr lang="en-US" altLang="ko-KR" sz="1800" b="1" dirty="0">
                <a:solidFill>
                  <a:schemeClr val="accent1"/>
                </a:solidFill>
              </a:rPr>
              <a:t>, </a:t>
            </a:r>
            <a:r>
              <a:rPr lang="ko-KR" altLang="en-US" sz="1800" b="1" dirty="0">
                <a:solidFill>
                  <a:schemeClr val="accent1"/>
                </a:solidFill>
              </a:rPr>
              <a:t>적절하게 최소값을 찾을 수 있다</a:t>
            </a:r>
            <a:r>
              <a:rPr lang="en-US" altLang="ko-KR" sz="1800" b="1" dirty="0">
                <a:solidFill>
                  <a:schemeClr val="accent1"/>
                </a:solidFill>
              </a:rPr>
              <a:t>.</a:t>
            </a:r>
            <a:endParaRPr lang="en-US" altLang="ko-KR" sz="20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EA39B2B-B997-8604-6DAA-C002854E58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6423" y="1901641"/>
            <a:ext cx="3469342" cy="2934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345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/>
        </p:nvSpPr>
        <p:spPr>
          <a:xfrm>
            <a:off x="327307" y="262271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Multiple features (variables)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9D5A27E4-E5D7-1D56-9E74-86F65DC7D961}"/>
              </a:ext>
            </a:extLst>
          </p:cNvPr>
          <p:cNvCxnSpPr>
            <a:cxnSpLocks/>
          </p:cNvCxnSpPr>
          <p:nvPr/>
        </p:nvCxnSpPr>
        <p:spPr>
          <a:xfrm>
            <a:off x="2441123" y="1763485"/>
            <a:ext cx="448219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081C37F4-BB20-7C9E-F344-5530EC3F3542}"/>
              </a:ext>
            </a:extLst>
          </p:cNvPr>
          <p:cNvCxnSpPr>
            <a:cxnSpLocks/>
          </p:cNvCxnSpPr>
          <p:nvPr/>
        </p:nvCxnSpPr>
        <p:spPr>
          <a:xfrm>
            <a:off x="4604659" y="1364185"/>
            <a:ext cx="0" cy="191295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4753E0E-1404-0C47-F7C1-3AD29CAF30DA}"/>
              </a:ext>
            </a:extLst>
          </p:cNvPr>
          <p:cNvSpPr txBox="1"/>
          <p:nvPr/>
        </p:nvSpPr>
        <p:spPr>
          <a:xfrm>
            <a:off x="2684418" y="1416437"/>
            <a:ext cx="18614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Size in feet </a:t>
            </a:r>
            <a:r>
              <a:rPr lang="en-US" altLang="ko-KR" dirty="0" err="1"/>
              <a:t>squre</a:t>
            </a:r>
            <a:r>
              <a:rPr lang="en-US" altLang="ko-KR" dirty="0"/>
              <a:t> (x)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F0AC95-D2D9-5E89-A485-74E151C66EF6}"/>
              </a:ext>
            </a:extLst>
          </p:cNvPr>
          <p:cNvSpPr txBox="1"/>
          <p:nvPr/>
        </p:nvSpPr>
        <p:spPr>
          <a:xfrm>
            <a:off x="4864277" y="1409947"/>
            <a:ext cx="18614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Price ($) in 1000’s (y)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EF05CF96-C4F2-5CC4-4F78-33CF4A73ED8E}"/>
                  </a:ext>
                </a:extLst>
              </p:cNvPr>
              <p:cNvSpPr txBox="1"/>
              <p:nvPr/>
            </p:nvSpPr>
            <p:spPr>
              <a:xfrm>
                <a:off x="3113859" y="1944732"/>
                <a:ext cx="914393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/>
                  <a:t>2104</a:t>
                </a:r>
              </a:p>
              <a:p>
                <a:pPr algn="ctr"/>
                <a:r>
                  <a:rPr lang="en-US" altLang="ko-KR" dirty="0"/>
                  <a:t>1416</a:t>
                </a:r>
              </a:p>
              <a:p>
                <a:pPr algn="ctr"/>
                <a:r>
                  <a:rPr lang="en-US" altLang="ko-KR" dirty="0"/>
                  <a:t>1534</a:t>
                </a:r>
              </a:p>
              <a:p>
                <a:pPr algn="ctr"/>
                <a:r>
                  <a:rPr lang="en-US" altLang="ko-KR" dirty="0"/>
                  <a:t>852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i="1" smtClean="0"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EF05CF96-C4F2-5CC4-4F78-33CF4A73ED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3859" y="1944732"/>
                <a:ext cx="914393" cy="1169551"/>
              </a:xfrm>
              <a:prstGeom prst="rect">
                <a:avLst/>
              </a:prstGeom>
              <a:blipFill>
                <a:blip r:embed="rId3"/>
                <a:stretch>
                  <a:fillRect t="-104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52C2351-5D9D-2367-BAC1-3DCDE4C1522B}"/>
                  </a:ext>
                </a:extLst>
              </p:cNvPr>
              <p:cNvSpPr txBox="1"/>
              <p:nvPr/>
            </p:nvSpPr>
            <p:spPr>
              <a:xfrm>
                <a:off x="5337804" y="1944732"/>
                <a:ext cx="914393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/>
                  <a:t>400</a:t>
                </a:r>
              </a:p>
              <a:p>
                <a:pPr algn="ctr"/>
                <a:r>
                  <a:rPr lang="en-US" altLang="ko-KR" dirty="0"/>
                  <a:t>232</a:t>
                </a:r>
              </a:p>
              <a:p>
                <a:pPr algn="ctr"/>
                <a:r>
                  <a:rPr lang="en-US" altLang="ko-KR" dirty="0"/>
                  <a:t>315</a:t>
                </a:r>
              </a:p>
              <a:p>
                <a:pPr algn="ctr"/>
                <a:r>
                  <a:rPr lang="en-US" altLang="ko-KR" dirty="0"/>
                  <a:t>178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i="1" smtClean="0"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52C2351-5D9D-2367-BAC1-3DCDE4C152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7804" y="1944732"/>
                <a:ext cx="914393" cy="1169551"/>
              </a:xfrm>
              <a:prstGeom prst="rect">
                <a:avLst/>
              </a:prstGeom>
              <a:blipFill>
                <a:blip r:embed="rId4"/>
                <a:stretch>
                  <a:fillRect t="-104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8AEC9C4-2D19-2080-8BA2-193FF6C19439}"/>
                  </a:ext>
                </a:extLst>
              </p:cNvPr>
              <p:cNvSpPr txBox="1"/>
              <p:nvPr/>
            </p:nvSpPr>
            <p:spPr>
              <a:xfrm>
                <a:off x="3571055" y="3523276"/>
                <a:ext cx="2114548" cy="3261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ko-KR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altLang="ko-KR" b="0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8AEC9C4-2D19-2080-8BA2-193FF6C194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1055" y="3523276"/>
                <a:ext cx="2114548" cy="326180"/>
              </a:xfrm>
              <a:prstGeom prst="rect">
                <a:avLst/>
              </a:prstGeom>
              <a:blipFill>
                <a:blip r:embed="rId5"/>
                <a:stretch>
                  <a:fillRect b="-377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Google Shape;83;p16">
            <a:extLst>
              <a:ext uri="{FF2B5EF4-FFF2-40B4-BE49-F238E27FC236}">
                <a16:creationId xmlns:a16="http://schemas.microsoft.com/office/drawing/2014/main" id="{09371D4E-F3BE-162F-5B7B-FB6B8EFD9278}"/>
              </a:ext>
            </a:extLst>
          </p:cNvPr>
          <p:cNvSpPr txBox="1"/>
          <p:nvPr/>
        </p:nvSpPr>
        <p:spPr>
          <a:xfrm>
            <a:off x="768257" y="2187542"/>
            <a:ext cx="167286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One feature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A3FC46CA-C631-743E-8516-30415770F6F0}"/>
              </a:ext>
            </a:extLst>
          </p:cNvPr>
          <p:cNvCxnSpPr>
            <a:stCxn id="29" idx="3"/>
          </p:cNvCxnSpPr>
          <p:nvPr/>
        </p:nvCxnSpPr>
        <p:spPr>
          <a:xfrm flipV="1">
            <a:off x="2441123" y="2456831"/>
            <a:ext cx="375884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879</TotalTime>
  <Words>726</Words>
  <Application>Microsoft Office PowerPoint</Application>
  <PresentationFormat>화면 슬라이드 쇼(16:9)</PresentationFormat>
  <Paragraphs>180</Paragraphs>
  <Slides>16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NanumGothic ExtraBold</vt:lpstr>
      <vt:lpstr>맑은 고딕</vt:lpstr>
      <vt:lpstr>Arial</vt:lpstr>
      <vt:lpstr>Arial Nova Light</vt:lpstr>
      <vt:lpstr>Cambria Math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규안</cp:lastModifiedBy>
  <cp:revision>47</cp:revision>
  <dcterms:modified xsi:type="dcterms:W3CDTF">2023-04-30T08:30:45Z</dcterms:modified>
</cp:coreProperties>
</file>